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56" r:id="rId2"/>
    <p:sldId id="282" r:id="rId3"/>
    <p:sldId id="1094" r:id="rId4"/>
    <p:sldId id="1109" r:id="rId5"/>
    <p:sldId id="1099" r:id="rId6"/>
    <p:sldId id="1100" r:id="rId7"/>
    <p:sldId id="1101" r:id="rId8"/>
    <p:sldId id="1102" r:id="rId9"/>
    <p:sldId id="1106" r:id="rId10"/>
    <p:sldId id="1104" r:id="rId11"/>
    <p:sldId id="1115" r:id="rId12"/>
    <p:sldId id="1105" r:id="rId13"/>
    <p:sldId id="1116" r:id="rId14"/>
    <p:sldId id="1117" r:id="rId15"/>
    <p:sldId id="1107" r:id="rId16"/>
    <p:sldId id="1110" r:id="rId17"/>
    <p:sldId id="1111" r:id="rId18"/>
    <p:sldId id="1112" r:id="rId19"/>
    <p:sldId id="1114" r:id="rId20"/>
    <p:sldId id="1103" r:id="rId21"/>
    <p:sldId id="1113" r:id="rId22"/>
    <p:sldId id="602" r:id="rId23"/>
    <p:sldId id="273" r:id="rId24"/>
    <p:sldId id="274" r:id="rId25"/>
    <p:sldId id="275"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94"/>
            <p14:sldId id="1109"/>
            <p14:sldId id="1099"/>
            <p14:sldId id="1100"/>
            <p14:sldId id="1101"/>
            <p14:sldId id="1102"/>
            <p14:sldId id="1106"/>
            <p14:sldId id="1104"/>
            <p14:sldId id="1115"/>
            <p14:sldId id="1105"/>
            <p14:sldId id="1116"/>
            <p14:sldId id="1117"/>
            <p14:sldId id="1107"/>
            <p14:sldId id="1110"/>
            <p14:sldId id="1111"/>
            <p14:sldId id="1112"/>
            <p14:sldId id="1114"/>
            <p14:sldId id="1103"/>
            <p14:sldId id="1113"/>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392BC-D3E3-46BF-9C74-FB04A527041D}" v="2" dt="2025-03-03T14:47:41.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8" autoAdjust="0"/>
    <p:restoredTop sz="96447" autoAdjust="0"/>
  </p:normalViewPr>
  <p:slideViewPr>
    <p:cSldViewPr snapToGrid="0">
      <p:cViewPr varScale="1">
        <p:scale>
          <a:sx n="102" d="100"/>
          <a:sy n="102" d="100"/>
        </p:scale>
        <p:origin x="1062"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CA4392BC-D3E3-46BF-9C74-FB04A527041D}"/>
    <pc:docChg chg="custSel modSld">
      <pc:chgData name="Douglas Harder" userId="2b8d8b750cb213a7" providerId="LiveId" clId="{CA4392BC-D3E3-46BF-9C74-FB04A527041D}" dt="2025-03-03T14:47:41.373" v="4"/>
      <pc:docMkLst>
        <pc:docMk/>
      </pc:docMkLst>
      <pc:sldChg chg="delSp modTransition modAnim">
        <pc:chgData name="Douglas Harder" userId="2b8d8b750cb213a7" providerId="LiveId" clId="{CA4392BC-D3E3-46BF-9C74-FB04A527041D}" dt="2025-03-03T14:47:41.373" v="4"/>
        <pc:sldMkLst>
          <pc:docMk/>
          <pc:sldMk cId="656847970" sldId="256"/>
        </pc:sldMkLst>
        <pc:picChg chg="del">
          <ac:chgData name="Douglas Harder" userId="2b8d8b750cb213a7" providerId="LiveId" clId="{CA4392BC-D3E3-46BF-9C74-FB04A527041D}" dt="2025-03-03T14:47:41.373" v="4"/>
          <ac:picMkLst>
            <pc:docMk/>
            <pc:sldMk cId="656847970" sldId="256"/>
            <ac:picMk id="4" creationId="{E5698FDA-32C8-494A-93CD-E8A6B24ADD33}"/>
          </ac:picMkLst>
        </pc:picChg>
      </pc:sldChg>
      <pc:sldChg chg="delSp modTransition modAnim">
        <pc:chgData name="Douglas Harder" userId="2b8d8b750cb213a7" providerId="LiveId" clId="{CA4392BC-D3E3-46BF-9C74-FB04A527041D}" dt="2025-03-03T14:47:41.373" v="4"/>
        <pc:sldMkLst>
          <pc:docMk/>
          <pc:sldMk cId="1740462976" sldId="273"/>
        </pc:sldMkLst>
        <pc:picChg chg="del">
          <ac:chgData name="Douglas Harder" userId="2b8d8b750cb213a7" providerId="LiveId" clId="{CA4392BC-D3E3-46BF-9C74-FB04A527041D}" dt="2025-03-03T14:47:41.373" v="4"/>
          <ac:picMkLst>
            <pc:docMk/>
            <pc:sldMk cId="1740462976" sldId="273"/>
            <ac:picMk id="5" creationId="{928CDBF0-D9DC-4A82-87AE-A279DFA76CF4}"/>
          </ac:picMkLst>
        </pc:picChg>
      </pc:sldChg>
      <pc:sldChg chg="delSp modTransition modAnim">
        <pc:chgData name="Douglas Harder" userId="2b8d8b750cb213a7" providerId="LiveId" clId="{CA4392BC-D3E3-46BF-9C74-FB04A527041D}" dt="2025-03-03T14:47:41.373" v="4"/>
        <pc:sldMkLst>
          <pc:docMk/>
          <pc:sldMk cId="886795597" sldId="274"/>
        </pc:sldMkLst>
        <pc:picChg chg="del">
          <ac:chgData name="Douglas Harder" userId="2b8d8b750cb213a7" providerId="LiveId" clId="{CA4392BC-D3E3-46BF-9C74-FB04A527041D}" dt="2025-03-03T14:47:41.373" v="4"/>
          <ac:picMkLst>
            <pc:docMk/>
            <pc:sldMk cId="886795597" sldId="274"/>
            <ac:picMk id="7" creationId="{718CC8B1-5C10-42BE-A05E-D186C74E8F28}"/>
          </ac:picMkLst>
        </pc:picChg>
      </pc:sldChg>
      <pc:sldChg chg="delSp modTransition modAnim">
        <pc:chgData name="Douglas Harder" userId="2b8d8b750cb213a7" providerId="LiveId" clId="{CA4392BC-D3E3-46BF-9C74-FB04A527041D}" dt="2025-03-03T14:47:41.373" v="4"/>
        <pc:sldMkLst>
          <pc:docMk/>
          <pc:sldMk cId="1131585356" sldId="275"/>
        </pc:sldMkLst>
        <pc:picChg chg="del">
          <ac:chgData name="Douglas Harder" userId="2b8d8b750cb213a7" providerId="LiveId" clId="{CA4392BC-D3E3-46BF-9C74-FB04A527041D}" dt="2025-03-03T14:47:41.373" v="4"/>
          <ac:picMkLst>
            <pc:docMk/>
            <pc:sldMk cId="1131585356" sldId="275"/>
            <ac:picMk id="8" creationId="{D23E4374-F87D-4214-96CF-B496C02A7374}"/>
          </ac:picMkLst>
        </pc:picChg>
      </pc:sldChg>
      <pc:sldChg chg="delSp modTransition modAnim">
        <pc:chgData name="Douglas Harder" userId="2b8d8b750cb213a7" providerId="LiveId" clId="{CA4392BC-D3E3-46BF-9C74-FB04A527041D}" dt="2025-03-03T14:47:41.373" v="4"/>
        <pc:sldMkLst>
          <pc:docMk/>
          <pc:sldMk cId="4272497073" sldId="276"/>
        </pc:sldMkLst>
        <pc:picChg chg="del">
          <ac:chgData name="Douglas Harder" userId="2b8d8b750cb213a7" providerId="LiveId" clId="{CA4392BC-D3E3-46BF-9C74-FB04A527041D}" dt="2025-03-03T14:47:41.373" v="4"/>
          <ac:picMkLst>
            <pc:docMk/>
            <pc:sldMk cId="4272497073" sldId="276"/>
            <ac:picMk id="7" creationId="{552E99E1-BF8D-4AB8-B73F-CB7EA44F3DCA}"/>
          </ac:picMkLst>
        </pc:picChg>
      </pc:sldChg>
      <pc:sldChg chg="delSp modTransition modAnim">
        <pc:chgData name="Douglas Harder" userId="2b8d8b750cb213a7" providerId="LiveId" clId="{CA4392BC-D3E3-46BF-9C74-FB04A527041D}" dt="2025-03-03T14:47:41.373" v="4"/>
        <pc:sldMkLst>
          <pc:docMk/>
          <pc:sldMk cId="2835283541" sldId="282"/>
        </pc:sldMkLst>
        <pc:picChg chg="del">
          <ac:chgData name="Douglas Harder" userId="2b8d8b750cb213a7" providerId="LiveId" clId="{CA4392BC-D3E3-46BF-9C74-FB04A527041D}" dt="2025-03-03T14:47:41.373" v="4"/>
          <ac:picMkLst>
            <pc:docMk/>
            <pc:sldMk cId="2835283541" sldId="282"/>
            <ac:picMk id="11" creationId="{D3DC8731-B2B5-4286-B8C8-60B3DB8F7754}"/>
          </ac:picMkLst>
        </pc:picChg>
      </pc:sldChg>
      <pc:sldChg chg="delSp modTransition modAnim">
        <pc:chgData name="Douglas Harder" userId="2b8d8b750cb213a7" providerId="LiveId" clId="{CA4392BC-D3E3-46BF-9C74-FB04A527041D}" dt="2025-03-03T14:47:41.373" v="4"/>
        <pc:sldMkLst>
          <pc:docMk/>
          <pc:sldMk cId="2475975949" sldId="602"/>
        </pc:sldMkLst>
        <pc:picChg chg="del">
          <ac:chgData name="Douglas Harder" userId="2b8d8b750cb213a7" providerId="LiveId" clId="{CA4392BC-D3E3-46BF-9C74-FB04A527041D}" dt="2025-03-03T14:47:41.373" v="4"/>
          <ac:picMkLst>
            <pc:docMk/>
            <pc:sldMk cId="2475975949" sldId="602"/>
            <ac:picMk id="9" creationId="{EA15A1AE-21F1-4BF8-858A-42202935DACF}"/>
          </ac:picMkLst>
        </pc:picChg>
      </pc:sldChg>
      <pc:sldChg chg="delSp modTransition modAnim">
        <pc:chgData name="Douglas Harder" userId="2b8d8b750cb213a7" providerId="LiveId" clId="{CA4392BC-D3E3-46BF-9C74-FB04A527041D}" dt="2025-03-03T14:47:41.373" v="4"/>
        <pc:sldMkLst>
          <pc:docMk/>
          <pc:sldMk cId="1327125465" sldId="1094"/>
        </pc:sldMkLst>
        <pc:picChg chg="del">
          <ac:chgData name="Douglas Harder" userId="2b8d8b750cb213a7" providerId="LiveId" clId="{CA4392BC-D3E3-46BF-9C74-FB04A527041D}" dt="2025-03-03T14:47:41.373" v="4"/>
          <ac:picMkLst>
            <pc:docMk/>
            <pc:sldMk cId="1327125465" sldId="1094"/>
            <ac:picMk id="14" creationId="{1FE39EB7-B1E7-4E5D-9962-D972281A706A}"/>
          </ac:picMkLst>
        </pc:picChg>
      </pc:sldChg>
      <pc:sldChg chg="delSp modSp mod modTransition modAnim">
        <pc:chgData name="Douglas Harder" userId="2b8d8b750cb213a7" providerId="LiveId" clId="{CA4392BC-D3E3-46BF-9C74-FB04A527041D}" dt="2025-03-03T14:47:41.373" v="4"/>
        <pc:sldMkLst>
          <pc:docMk/>
          <pc:sldMk cId="2035830044" sldId="1099"/>
        </pc:sldMkLst>
        <pc:spChg chg="mod">
          <ac:chgData name="Douglas Harder" userId="2b8d8b750cb213a7" providerId="LiveId" clId="{CA4392BC-D3E3-46BF-9C74-FB04A527041D}" dt="2025-03-03T14:47:39.016" v="1" actId="27636"/>
          <ac:spMkLst>
            <pc:docMk/>
            <pc:sldMk cId="2035830044" sldId="1099"/>
            <ac:spMk id="3" creationId="{D35BD979-1D12-4D25-A607-0B46A308D94D}"/>
          </ac:spMkLst>
        </pc:spChg>
        <pc:picChg chg="del">
          <ac:chgData name="Douglas Harder" userId="2b8d8b750cb213a7" providerId="LiveId" clId="{CA4392BC-D3E3-46BF-9C74-FB04A527041D}" dt="2025-03-03T14:47:41.373" v="4"/>
          <ac:picMkLst>
            <pc:docMk/>
            <pc:sldMk cId="2035830044" sldId="1099"/>
            <ac:picMk id="10" creationId="{112D38B7-3F59-49C7-AD25-E178BAFBD7E7}"/>
          </ac:picMkLst>
        </pc:picChg>
      </pc:sldChg>
      <pc:sldChg chg="delSp modSp mod modTransition modAnim">
        <pc:chgData name="Douglas Harder" userId="2b8d8b750cb213a7" providerId="LiveId" clId="{CA4392BC-D3E3-46BF-9C74-FB04A527041D}" dt="2025-03-03T14:47:41.373" v="4"/>
        <pc:sldMkLst>
          <pc:docMk/>
          <pc:sldMk cId="1861084682" sldId="1100"/>
        </pc:sldMkLst>
        <pc:spChg chg="mod">
          <ac:chgData name="Douglas Harder" userId="2b8d8b750cb213a7" providerId="LiveId" clId="{CA4392BC-D3E3-46BF-9C74-FB04A527041D}" dt="2025-03-03T14:47:39.035" v="2" actId="27636"/>
          <ac:spMkLst>
            <pc:docMk/>
            <pc:sldMk cId="1861084682" sldId="1100"/>
            <ac:spMk id="3" creationId="{D35BD979-1D12-4D25-A607-0B46A308D94D}"/>
          </ac:spMkLst>
        </pc:spChg>
        <pc:picChg chg="del">
          <ac:chgData name="Douglas Harder" userId="2b8d8b750cb213a7" providerId="LiveId" clId="{CA4392BC-D3E3-46BF-9C74-FB04A527041D}" dt="2025-03-03T14:47:41.373" v="4"/>
          <ac:picMkLst>
            <pc:docMk/>
            <pc:sldMk cId="1861084682" sldId="1100"/>
            <ac:picMk id="8" creationId="{7B2993F3-A466-42B9-856F-B2EC20A3063D}"/>
          </ac:picMkLst>
        </pc:picChg>
      </pc:sldChg>
      <pc:sldChg chg="delSp modTransition modAnim">
        <pc:chgData name="Douglas Harder" userId="2b8d8b750cb213a7" providerId="LiveId" clId="{CA4392BC-D3E3-46BF-9C74-FB04A527041D}" dt="2025-03-03T14:47:41.373" v="4"/>
        <pc:sldMkLst>
          <pc:docMk/>
          <pc:sldMk cId="4041886467" sldId="1101"/>
        </pc:sldMkLst>
        <pc:picChg chg="del">
          <ac:chgData name="Douglas Harder" userId="2b8d8b750cb213a7" providerId="LiveId" clId="{CA4392BC-D3E3-46BF-9C74-FB04A527041D}" dt="2025-03-03T14:47:41.373" v="4"/>
          <ac:picMkLst>
            <pc:docMk/>
            <pc:sldMk cId="4041886467" sldId="1101"/>
            <ac:picMk id="50" creationId="{C5C5EBF8-00BE-4CCB-89EB-2797F3948C3E}"/>
          </ac:picMkLst>
        </pc:picChg>
      </pc:sldChg>
      <pc:sldChg chg="delSp modTransition modAnim">
        <pc:chgData name="Douglas Harder" userId="2b8d8b750cb213a7" providerId="LiveId" clId="{CA4392BC-D3E3-46BF-9C74-FB04A527041D}" dt="2025-03-03T14:47:41.373" v="4"/>
        <pc:sldMkLst>
          <pc:docMk/>
          <pc:sldMk cId="4121432198" sldId="1102"/>
        </pc:sldMkLst>
        <pc:picChg chg="del">
          <ac:chgData name="Douglas Harder" userId="2b8d8b750cb213a7" providerId="LiveId" clId="{CA4392BC-D3E3-46BF-9C74-FB04A527041D}" dt="2025-03-03T14:47:41.373" v="4"/>
          <ac:picMkLst>
            <pc:docMk/>
            <pc:sldMk cId="4121432198" sldId="1102"/>
            <ac:picMk id="7" creationId="{F8E5C5C6-74B1-493C-A797-DB41D8DCEF49}"/>
          </ac:picMkLst>
        </pc:picChg>
      </pc:sldChg>
      <pc:sldChg chg="delSp modTransition modAnim">
        <pc:chgData name="Douglas Harder" userId="2b8d8b750cb213a7" providerId="LiveId" clId="{CA4392BC-D3E3-46BF-9C74-FB04A527041D}" dt="2025-03-03T14:47:41.373" v="4"/>
        <pc:sldMkLst>
          <pc:docMk/>
          <pc:sldMk cId="1013236536" sldId="1103"/>
        </pc:sldMkLst>
        <pc:picChg chg="del">
          <ac:chgData name="Douglas Harder" userId="2b8d8b750cb213a7" providerId="LiveId" clId="{CA4392BC-D3E3-46BF-9C74-FB04A527041D}" dt="2025-03-03T14:47:41.373" v="4"/>
          <ac:picMkLst>
            <pc:docMk/>
            <pc:sldMk cId="1013236536" sldId="1103"/>
            <ac:picMk id="11" creationId="{95BEC7B6-181B-4F8F-A03E-E9545315F0C5}"/>
          </ac:picMkLst>
        </pc:picChg>
      </pc:sldChg>
      <pc:sldChg chg="delSp modTransition modAnim">
        <pc:chgData name="Douglas Harder" userId="2b8d8b750cb213a7" providerId="LiveId" clId="{CA4392BC-D3E3-46BF-9C74-FB04A527041D}" dt="2025-03-03T14:47:41.373" v="4"/>
        <pc:sldMkLst>
          <pc:docMk/>
          <pc:sldMk cId="3270557342" sldId="1104"/>
        </pc:sldMkLst>
        <pc:picChg chg="del">
          <ac:chgData name="Douglas Harder" userId="2b8d8b750cb213a7" providerId="LiveId" clId="{CA4392BC-D3E3-46BF-9C74-FB04A527041D}" dt="2025-03-03T14:47:41.373" v="4"/>
          <ac:picMkLst>
            <pc:docMk/>
            <pc:sldMk cId="3270557342" sldId="1104"/>
            <ac:picMk id="8" creationId="{8C07A93C-B0F0-42F5-9107-BBD0D443CB77}"/>
          </ac:picMkLst>
        </pc:picChg>
      </pc:sldChg>
      <pc:sldChg chg="delSp modTransition modAnim">
        <pc:chgData name="Douglas Harder" userId="2b8d8b750cb213a7" providerId="LiveId" clId="{CA4392BC-D3E3-46BF-9C74-FB04A527041D}" dt="2025-03-03T14:47:41.373" v="4"/>
        <pc:sldMkLst>
          <pc:docMk/>
          <pc:sldMk cId="226774779" sldId="1105"/>
        </pc:sldMkLst>
        <pc:picChg chg="del">
          <ac:chgData name="Douglas Harder" userId="2b8d8b750cb213a7" providerId="LiveId" clId="{CA4392BC-D3E3-46BF-9C74-FB04A527041D}" dt="2025-03-03T14:47:41.373" v="4"/>
          <ac:picMkLst>
            <pc:docMk/>
            <pc:sldMk cId="226774779" sldId="1105"/>
            <ac:picMk id="13" creationId="{8497BB6C-8B2A-4299-A82F-EA4875D15F05}"/>
          </ac:picMkLst>
        </pc:picChg>
      </pc:sldChg>
      <pc:sldChg chg="delSp modTransition modAnim">
        <pc:chgData name="Douglas Harder" userId="2b8d8b750cb213a7" providerId="LiveId" clId="{CA4392BC-D3E3-46BF-9C74-FB04A527041D}" dt="2025-03-03T14:47:41.373" v="4"/>
        <pc:sldMkLst>
          <pc:docMk/>
          <pc:sldMk cId="898933897" sldId="1106"/>
        </pc:sldMkLst>
        <pc:picChg chg="del">
          <ac:chgData name="Douglas Harder" userId="2b8d8b750cb213a7" providerId="LiveId" clId="{CA4392BC-D3E3-46BF-9C74-FB04A527041D}" dt="2025-03-03T14:47:41.373" v="4"/>
          <ac:picMkLst>
            <pc:docMk/>
            <pc:sldMk cId="898933897" sldId="1106"/>
            <ac:picMk id="7" creationId="{CEE07F79-DC6B-49CB-B4D3-D3D124E03816}"/>
          </ac:picMkLst>
        </pc:picChg>
      </pc:sldChg>
      <pc:sldChg chg="delSp modTransition modAnim">
        <pc:chgData name="Douglas Harder" userId="2b8d8b750cb213a7" providerId="LiveId" clId="{CA4392BC-D3E3-46BF-9C74-FB04A527041D}" dt="2025-03-03T14:47:41.373" v="4"/>
        <pc:sldMkLst>
          <pc:docMk/>
          <pc:sldMk cId="4207914692" sldId="1107"/>
        </pc:sldMkLst>
        <pc:picChg chg="del">
          <ac:chgData name="Douglas Harder" userId="2b8d8b750cb213a7" providerId="LiveId" clId="{CA4392BC-D3E3-46BF-9C74-FB04A527041D}" dt="2025-03-03T14:47:41.373" v="4"/>
          <ac:picMkLst>
            <pc:docMk/>
            <pc:sldMk cId="4207914692" sldId="1107"/>
            <ac:picMk id="12" creationId="{5FF9934D-01D7-4DE2-B32A-8EBD0C45E89B}"/>
          </ac:picMkLst>
        </pc:picChg>
      </pc:sldChg>
      <pc:sldChg chg="delSp modTransition modAnim">
        <pc:chgData name="Douglas Harder" userId="2b8d8b750cb213a7" providerId="LiveId" clId="{CA4392BC-D3E3-46BF-9C74-FB04A527041D}" dt="2025-03-03T14:47:41.373" v="4"/>
        <pc:sldMkLst>
          <pc:docMk/>
          <pc:sldMk cId="2275524726" sldId="1109"/>
        </pc:sldMkLst>
        <pc:picChg chg="del">
          <ac:chgData name="Douglas Harder" userId="2b8d8b750cb213a7" providerId="LiveId" clId="{CA4392BC-D3E3-46BF-9C74-FB04A527041D}" dt="2025-03-03T14:47:41.373" v="4"/>
          <ac:picMkLst>
            <pc:docMk/>
            <pc:sldMk cId="2275524726" sldId="1109"/>
            <ac:picMk id="6" creationId="{83E442E6-1D03-4F57-BF6C-42AAF6EB29FF}"/>
          </ac:picMkLst>
        </pc:picChg>
      </pc:sldChg>
      <pc:sldChg chg="delSp modTransition modAnim">
        <pc:chgData name="Douglas Harder" userId="2b8d8b750cb213a7" providerId="LiveId" clId="{CA4392BC-D3E3-46BF-9C74-FB04A527041D}" dt="2025-03-03T14:47:41.373" v="4"/>
        <pc:sldMkLst>
          <pc:docMk/>
          <pc:sldMk cId="4103361628" sldId="1110"/>
        </pc:sldMkLst>
        <pc:picChg chg="del">
          <ac:chgData name="Douglas Harder" userId="2b8d8b750cb213a7" providerId="LiveId" clId="{CA4392BC-D3E3-46BF-9C74-FB04A527041D}" dt="2025-03-03T14:47:41.373" v="4"/>
          <ac:picMkLst>
            <pc:docMk/>
            <pc:sldMk cId="4103361628" sldId="1110"/>
            <ac:picMk id="14" creationId="{F3A64F33-B056-4C10-A932-D3055CB58479}"/>
          </ac:picMkLst>
        </pc:picChg>
      </pc:sldChg>
      <pc:sldChg chg="delSp modTransition modAnim">
        <pc:chgData name="Douglas Harder" userId="2b8d8b750cb213a7" providerId="LiveId" clId="{CA4392BC-D3E3-46BF-9C74-FB04A527041D}" dt="2025-03-03T14:47:41.373" v="4"/>
        <pc:sldMkLst>
          <pc:docMk/>
          <pc:sldMk cId="498934546" sldId="1111"/>
        </pc:sldMkLst>
        <pc:picChg chg="del">
          <ac:chgData name="Douglas Harder" userId="2b8d8b750cb213a7" providerId="LiveId" clId="{CA4392BC-D3E3-46BF-9C74-FB04A527041D}" dt="2025-03-03T14:47:41.373" v="4"/>
          <ac:picMkLst>
            <pc:docMk/>
            <pc:sldMk cId="498934546" sldId="1111"/>
            <ac:picMk id="9" creationId="{1BA8A4F9-BBC1-4595-BE95-58C31820F8A5}"/>
          </ac:picMkLst>
        </pc:picChg>
      </pc:sldChg>
      <pc:sldChg chg="delSp modTransition modAnim">
        <pc:chgData name="Douglas Harder" userId="2b8d8b750cb213a7" providerId="LiveId" clId="{CA4392BC-D3E3-46BF-9C74-FB04A527041D}" dt="2025-03-03T14:47:41.373" v="4"/>
        <pc:sldMkLst>
          <pc:docMk/>
          <pc:sldMk cId="2261224656" sldId="1112"/>
        </pc:sldMkLst>
        <pc:picChg chg="del">
          <ac:chgData name="Douglas Harder" userId="2b8d8b750cb213a7" providerId="LiveId" clId="{CA4392BC-D3E3-46BF-9C74-FB04A527041D}" dt="2025-03-03T14:47:41.373" v="4"/>
          <ac:picMkLst>
            <pc:docMk/>
            <pc:sldMk cId="2261224656" sldId="1112"/>
            <ac:picMk id="15" creationId="{B63D9400-62F3-42E9-A69D-ED29BCF41503}"/>
          </ac:picMkLst>
        </pc:picChg>
      </pc:sldChg>
      <pc:sldChg chg="delSp modSp mod modTransition modAnim">
        <pc:chgData name="Douglas Harder" userId="2b8d8b750cb213a7" providerId="LiveId" clId="{CA4392BC-D3E3-46BF-9C74-FB04A527041D}" dt="2025-03-03T14:47:41.373" v="4"/>
        <pc:sldMkLst>
          <pc:docMk/>
          <pc:sldMk cId="87393191" sldId="1113"/>
        </pc:sldMkLst>
        <pc:spChg chg="mod">
          <ac:chgData name="Douglas Harder" userId="2b8d8b750cb213a7" providerId="LiveId" clId="{CA4392BC-D3E3-46BF-9C74-FB04A527041D}" dt="2025-03-03T14:47:39.084" v="3" actId="27636"/>
          <ac:spMkLst>
            <pc:docMk/>
            <pc:sldMk cId="87393191" sldId="1113"/>
            <ac:spMk id="3" creationId="{79904E16-A12A-45E3-953D-AE25903FA50A}"/>
          </ac:spMkLst>
        </pc:spChg>
        <pc:picChg chg="del">
          <ac:chgData name="Douglas Harder" userId="2b8d8b750cb213a7" providerId="LiveId" clId="{CA4392BC-D3E3-46BF-9C74-FB04A527041D}" dt="2025-03-03T14:47:41.373" v="4"/>
          <ac:picMkLst>
            <pc:docMk/>
            <pc:sldMk cId="87393191" sldId="1113"/>
            <ac:picMk id="6" creationId="{CCEB97F9-EB82-42BC-94B8-CD3B5EFCA013}"/>
          </ac:picMkLst>
        </pc:picChg>
      </pc:sldChg>
      <pc:sldChg chg="delSp modTransition modAnim">
        <pc:chgData name="Douglas Harder" userId="2b8d8b750cb213a7" providerId="LiveId" clId="{CA4392BC-D3E3-46BF-9C74-FB04A527041D}" dt="2025-03-03T14:47:41.373" v="4"/>
        <pc:sldMkLst>
          <pc:docMk/>
          <pc:sldMk cId="3605251969" sldId="1114"/>
        </pc:sldMkLst>
        <pc:picChg chg="del">
          <ac:chgData name="Douglas Harder" userId="2b8d8b750cb213a7" providerId="LiveId" clId="{CA4392BC-D3E3-46BF-9C74-FB04A527041D}" dt="2025-03-03T14:47:41.373" v="4"/>
          <ac:picMkLst>
            <pc:docMk/>
            <pc:sldMk cId="3605251969" sldId="1114"/>
            <ac:picMk id="11" creationId="{CC653678-2E20-453E-B7A1-7DDCB13A75D7}"/>
          </ac:picMkLst>
        </pc:picChg>
      </pc:sldChg>
      <pc:sldChg chg="delSp modTransition modAnim">
        <pc:chgData name="Douglas Harder" userId="2b8d8b750cb213a7" providerId="LiveId" clId="{CA4392BC-D3E3-46BF-9C74-FB04A527041D}" dt="2025-03-03T14:47:41.373" v="4"/>
        <pc:sldMkLst>
          <pc:docMk/>
          <pc:sldMk cId="2479137776" sldId="1115"/>
        </pc:sldMkLst>
        <pc:picChg chg="del">
          <ac:chgData name="Douglas Harder" userId="2b8d8b750cb213a7" providerId="LiveId" clId="{CA4392BC-D3E3-46BF-9C74-FB04A527041D}" dt="2025-03-03T14:47:41.373" v="4"/>
          <ac:picMkLst>
            <pc:docMk/>
            <pc:sldMk cId="2479137776" sldId="1115"/>
            <ac:picMk id="8" creationId="{8C07A93C-B0F0-42F5-9107-BBD0D443CB77}"/>
          </ac:picMkLst>
        </pc:picChg>
      </pc:sldChg>
      <pc:sldChg chg="delSp modTransition modAnim">
        <pc:chgData name="Douglas Harder" userId="2b8d8b750cb213a7" providerId="LiveId" clId="{CA4392BC-D3E3-46BF-9C74-FB04A527041D}" dt="2025-03-03T14:47:41.373" v="4"/>
        <pc:sldMkLst>
          <pc:docMk/>
          <pc:sldMk cId="1195086103" sldId="1116"/>
        </pc:sldMkLst>
        <pc:picChg chg="del">
          <ac:chgData name="Douglas Harder" userId="2b8d8b750cb213a7" providerId="LiveId" clId="{CA4392BC-D3E3-46BF-9C74-FB04A527041D}" dt="2025-03-03T14:47:41.373" v="4"/>
          <ac:picMkLst>
            <pc:docMk/>
            <pc:sldMk cId="1195086103" sldId="1116"/>
            <ac:picMk id="13" creationId="{8497BB6C-8B2A-4299-A82F-EA4875D15F05}"/>
          </ac:picMkLst>
        </pc:picChg>
      </pc:sldChg>
      <pc:sldChg chg="delSp modTransition modAnim">
        <pc:chgData name="Douglas Harder" userId="2b8d8b750cb213a7" providerId="LiveId" clId="{CA4392BC-D3E3-46BF-9C74-FB04A527041D}" dt="2025-03-03T14:47:41.373" v="4"/>
        <pc:sldMkLst>
          <pc:docMk/>
          <pc:sldMk cId="3932288726" sldId="1117"/>
        </pc:sldMkLst>
        <pc:picChg chg="del">
          <ac:chgData name="Douglas Harder" userId="2b8d8b750cb213a7" providerId="LiveId" clId="{CA4392BC-D3E3-46BF-9C74-FB04A527041D}" dt="2025-03-03T14:47:41.373" v="4"/>
          <ac:picMkLst>
            <pc:docMk/>
            <pc:sldMk cId="3932288726" sldId="1117"/>
            <ac:picMk id="13" creationId="{8497BB6C-8B2A-4299-A82F-EA4875D15F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2025-03-03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solutions to initial-value problems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solutions to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solutions to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solutions to initial-value problems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solutions to initial-value problems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solutions to initial-value problems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solutions to initial-value problems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3.wmf"/><Relationship Id="rId5" Type="http://schemas.openxmlformats.org/officeDocument/2006/relationships/oleObject" Target="../embeddings/oleObject14.bin"/><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wmf"/><Relationship Id="rId5" Type="http://schemas.openxmlformats.org/officeDocument/2006/relationships/oleObject" Target="../embeddings/oleObject17.bin"/><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9.wmf"/><Relationship Id="rId5" Type="http://schemas.openxmlformats.org/officeDocument/2006/relationships/oleObject" Target="../embeddings/oleObject20.bin"/><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5.wmf"/><Relationship Id="rId5" Type="http://schemas.openxmlformats.org/officeDocument/2006/relationships/oleObject" Target="../embeddings/oleObject26.bin"/><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8.wmf"/><Relationship Id="rId5" Type="http://schemas.openxmlformats.org/officeDocument/2006/relationships/oleObject" Target="../embeddings/oleObject28.bin"/><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solutions</a:t>
            </a:r>
            <a:br>
              <a:rPr lang="en-US" dirty="0"/>
            </a:br>
            <a:r>
              <a:rPr lang="en-US" dirty="0"/>
              <a:t>to initial-value problems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Splines</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p:txBody>
          <a:bodyPr/>
          <a:lstStyle/>
          <a:p>
            <a:r>
              <a:rPr lang="en-US" dirty="0"/>
              <a:t>Recall that </a:t>
            </a:r>
            <a:r>
              <a:rPr lang="en-US" i="1" dirty="0">
                <a:latin typeface="Times New Roman" panose="02020603050405020304" pitchFamily="18" charset="0"/>
              </a:rPr>
              <a:t>y</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 = </a:t>
            </a:r>
            <a:r>
              <a:rPr lang="en-US" i="1" dirty="0">
                <a:latin typeface="Times New Roman" panose="02020603050405020304" pitchFamily="18" charset="0"/>
              </a:rPr>
              <a:t>f</a:t>
            </a:r>
            <a:r>
              <a:rPr lang="en-US" dirty="0">
                <a:latin typeface="Times New Roman" panose="02020603050405020304" pitchFamily="18" charset="0"/>
              </a:rPr>
              <a:t> (</a:t>
            </a:r>
            <a:r>
              <a:rPr lang="en-US" i="1" dirty="0">
                <a:latin typeface="Times New Roman" panose="02020603050405020304" pitchFamily="18" charset="0"/>
              </a:rPr>
              <a:t>t</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a:t>
            </a:r>
            <a:r>
              <a:rPr lang="en-US" dirty="0"/>
              <a:t>, so</a:t>
            </a:r>
          </a:p>
          <a:p>
            <a:pPr marL="0" indent="0" algn="ctr">
              <a:buNone/>
            </a:pPr>
            <a:r>
              <a:rPr lang="en-US" i="1" dirty="0">
                <a:latin typeface="Times New Roman" panose="02020603050405020304" pitchFamily="18" charset="0"/>
              </a:rPr>
              <a:t>y</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dirty="0"/>
              <a:t>and</a:t>
            </a:r>
            <a:r>
              <a:rPr lang="en-US" dirty="0">
                <a:latin typeface="Times New Roman" panose="02020603050405020304" pitchFamily="18" charset="0"/>
              </a:rPr>
              <a:t> </a:t>
            </a:r>
            <a:r>
              <a:rPr lang="en-US" i="1" dirty="0">
                <a:latin typeface="Times New Roman" panose="02020603050405020304" pitchFamily="18" charset="0"/>
              </a:rPr>
              <a:t>y</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dirty="0">
                <a:latin typeface="Times New Roman" panose="02020603050405020304" pitchFamily="18" charset="0"/>
              </a:rPr>
              <a:t>)</a:t>
            </a:r>
          </a:p>
          <a:p>
            <a:pPr lvl="1"/>
            <a:r>
              <a:rPr lang="en-US" dirty="0"/>
              <a:t>Can we find a cubic polynomial </a:t>
            </a:r>
            <a:r>
              <a:rPr lang="en-US" i="1" dirty="0">
                <a:latin typeface="Times New Roman" panose="02020603050405020304" pitchFamily="18" charset="0"/>
              </a:rPr>
              <a:t>p</a:t>
            </a:r>
            <a:r>
              <a:rPr lang="en-US" dirty="0"/>
              <a:t> that satisfies:</a:t>
            </a:r>
          </a:p>
          <a:p>
            <a:pPr marL="457200" lvl="1" indent="0">
              <a:buNone/>
            </a:pPr>
            <a:r>
              <a:rPr lang="en-US" dirty="0">
                <a:latin typeface="Times New Roman" panose="02020603050405020304" pitchFamily="18" charset="0"/>
              </a:rPr>
              <a:t>		   </a:t>
            </a:r>
            <a:r>
              <a:rPr lang="en-US" i="1" dirty="0">
                <a:latin typeface="Times New Roman" panose="02020603050405020304" pitchFamily="18" charset="0"/>
              </a:rPr>
              <a:t>p</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p>
          <a:p>
            <a:pPr marL="457200" lvl="1" indent="0">
              <a:buNone/>
            </a:pPr>
            <a:r>
              <a:rPr lang="en-US" i="1" dirty="0">
                <a:latin typeface="Times New Roman" panose="02020603050405020304" pitchFamily="18" charset="0"/>
              </a:rPr>
              <a:t>		      p</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err="1">
                <a:latin typeface="Times New Roman" panose="02020603050405020304" pitchFamily="18" charset="0"/>
              </a:rPr>
              <a:t>y</a:t>
            </a:r>
            <a:r>
              <a:rPr lang="en-US" i="1" baseline="-25000" dirty="0" err="1">
                <a:latin typeface="Times New Roman" panose="02020603050405020304" pitchFamily="18" charset="0"/>
              </a:rPr>
              <a:t>k</a:t>
            </a:r>
            <a:endParaRPr lang="en-US" dirty="0">
              <a:latin typeface="Times New Roman" panose="02020603050405020304" pitchFamily="18" charset="0"/>
            </a:endParaRPr>
          </a:p>
          <a:p>
            <a:pPr marL="457200" lvl="1" indent="0">
              <a:buNone/>
            </a:pPr>
            <a:r>
              <a:rPr lang="en-US" i="1" dirty="0">
                <a:latin typeface="Times New Roman" panose="02020603050405020304" pitchFamily="18" charset="0"/>
              </a:rPr>
              <a:t>		p</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p>
          <a:p>
            <a:pPr marL="457200" lvl="1" indent="0">
              <a:buNone/>
            </a:pPr>
            <a:r>
              <a:rPr lang="en-US" i="1" dirty="0">
                <a:latin typeface="Times New Roman" panose="02020603050405020304" pitchFamily="18" charset="0"/>
              </a:rPr>
              <a:t>		   p</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dirty="0">
                <a:latin typeface="Times New Roman" panose="02020603050405020304" pitchFamily="18" charset="0"/>
              </a:rPr>
              <a:t>)</a:t>
            </a:r>
          </a:p>
          <a:p>
            <a:pPr marL="457200" lvl="1"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10</a:t>
            </a:fld>
            <a:endParaRPr lang="en-CA"/>
          </a:p>
        </p:txBody>
      </p:sp>
      <p:graphicFrame>
        <p:nvGraphicFramePr>
          <p:cNvPr id="45" name="Object 44">
            <a:extLst>
              <a:ext uri="{FF2B5EF4-FFF2-40B4-BE49-F238E27FC236}">
                <a16:creationId xmlns:a16="http://schemas.microsoft.com/office/drawing/2014/main" id="{6344B1B3-A459-41A9-8045-D1672036C2FD}"/>
              </a:ext>
            </a:extLst>
          </p:cNvPr>
          <p:cNvGraphicFramePr>
            <a:graphicFrameLocks noChangeAspect="1"/>
          </p:cNvGraphicFramePr>
          <p:nvPr>
            <p:extLst>
              <p:ext uri="{D42A27DB-BD31-4B8C-83A1-F6EECF244321}">
                <p14:modId xmlns:p14="http://schemas.microsoft.com/office/powerpoint/2010/main" val="2603238374"/>
              </p:ext>
            </p:extLst>
          </p:nvPr>
        </p:nvGraphicFramePr>
        <p:xfrm>
          <a:off x="5036949" y="2985521"/>
          <a:ext cx="2600167" cy="408623"/>
        </p:xfrm>
        <a:graphic>
          <a:graphicData uri="http://schemas.openxmlformats.org/presentationml/2006/ole">
            <mc:AlternateContent xmlns:mc="http://schemas.openxmlformats.org/markup-compatibility/2006">
              <mc:Choice xmlns:v="urn:schemas-microsoft-com:vml" Requires="v">
                <p:oleObj name="Equation" r:id="rId3" imgW="1612800" imgH="253800" progId="Equation.DSMT4">
                  <p:embed/>
                </p:oleObj>
              </mc:Choice>
              <mc:Fallback>
                <p:oleObj name="Equation" r:id="rId3" imgW="1612800" imgH="253800" progId="Equation.DSMT4">
                  <p:embed/>
                  <p:pic>
                    <p:nvPicPr>
                      <p:cNvPr id="45" name="Object 44">
                        <a:extLst>
                          <a:ext uri="{FF2B5EF4-FFF2-40B4-BE49-F238E27FC236}">
                            <a16:creationId xmlns:a16="http://schemas.microsoft.com/office/drawing/2014/main" id="{6344B1B3-A459-41A9-8045-D1672036C2FD}"/>
                          </a:ext>
                        </a:extLst>
                      </p:cNvPr>
                      <p:cNvPicPr/>
                      <p:nvPr/>
                    </p:nvPicPr>
                    <p:blipFill>
                      <a:blip r:embed="rId4"/>
                      <a:stretch>
                        <a:fillRect/>
                      </a:stretch>
                    </p:blipFill>
                    <p:spPr>
                      <a:xfrm>
                        <a:off x="5036949" y="2985521"/>
                        <a:ext cx="2600167" cy="408623"/>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67B4FAD2-F338-4F07-9332-3051184FF971}"/>
              </a:ext>
            </a:extLst>
          </p:cNvPr>
          <p:cNvGraphicFramePr>
            <a:graphicFrameLocks noChangeAspect="1"/>
          </p:cNvGraphicFramePr>
          <p:nvPr>
            <p:extLst>
              <p:ext uri="{D42A27DB-BD31-4B8C-83A1-F6EECF244321}">
                <p14:modId xmlns:p14="http://schemas.microsoft.com/office/powerpoint/2010/main" val="811367460"/>
              </p:ext>
            </p:extLst>
          </p:nvPr>
        </p:nvGraphicFramePr>
        <p:xfrm>
          <a:off x="5128946" y="3747398"/>
          <a:ext cx="2416175" cy="427037"/>
        </p:xfrm>
        <a:graphic>
          <a:graphicData uri="http://schemas.openxmlformats.org/presentationml/2006/ole">
            <mc:AlternateContent xmlns:mc="http://schemas.openxmlformats.org/markup-compatibility/2006">
              <mc:Choice xmlns:v="urn:schemas-microsoft-com:vml" Requires="v">
                <p:oleObj name="Equation" r:id="rId5" imgW="1498320" imgH="266400" progId="Equation.DSMT4">
                  <p:embed/>
                </p:oleObj>
              </mc:Choice>
              <mc:Fallback>
                <p:oleObj name="Equation" r:id="rId5" imgW="1498320" imgH="266400" progId="Equation.DSMT4">
                  <p:embed/>
                  <p:pic>
                    <p:nvPicPr>
                      <p:cNvPr id="85" name="Object 84">
                        <a:extLst>
                          <a:ext uri="{FF2B5EF4-FFF2-40B4-BE49-F238E27FC236}">
                            <a16:creationId xmlns:a16="http://schemas.microsoft.com/office/drawing/2014/main" id="{67B4FAD2-F338-4F07-9332-3051184FF971}"/>
                          </a:ext>
                        </a:extLst>
                      </p:cNvPr>
                      <p:cNvPicPr/>
                      <p:nvPr/>
                    </p:nvPicPr>
                    <p:blipFill>
                      <a:blip r:embed="rId6"/>
                      <a:stretch>
                        <a:fillRect/>
                      </a:stretch>
                    </p:blipFill>
                    <p:spPr>
                      <a:xfrm>
                        <a:off x="5128946" y="3747398"/>
                        <a:ext cx="2416175" cy="427037"/>
                      </a:xfrm>
                      <a:prstGeom prst="rect">
                        <a:avLst/>
                      </a:prstGeom>
                    </p:spPr>
                  </p:pic>
                </p:oleObj>
              </mc:Fallback>
            </mc:AlternateContent>
          </a:graphicData>
        </a:graphic>
      </p:graphicFrame>
      <p:graphicFrame>
        <p:nvGraphicFramePr>
          <p:cNvPr id="86" name="Object 85">
            <a:extLst>
              <a:ext uri="{FF2B5EF4-FFF2-40B4-BE49-F238E27FC236}">
                <a16:creationId xmlns:a16="http://schemas.microsoft.com/office/drawing/2014/main" id="{FADE9A57-C0C9-44FF-9ADF-984C023F7CA0}"/>
              </a:ext>
            </a:extLst>
          </p:cNvPr>
          <p:cNvGraphicFramePr>
            <a:graphicFrameLocks noChangeAspect="1"/>
          </p:cNvGraphicFramePr>
          <p:nvPr>
            <p:extLst>
              <p:ext uri="{D42A27DB-BD31-4B8C-83A1-F6EECF244321}">
                <p14:modId xmlns:p14="http://schemas.microsoft.com/office/powerpoint/2010/main" val="728906497"/>
              </p:ext>
            </p:extLst>
          </p:nvPr>
        </p:nvGraphicFramePr>
        <p:xfrm>
          <a:off x="2587798" y="4527689"/>
          <a:ext cx="4421188" cy="1503363"/>
        </p:xfrm>
        <a:graphic>
          <a:graphicData uri="http://schemas.openxmlformats.org/presentationml/2006/ole">
            <mc:AlternateContent xmlns:mc="http://schemas.openxmlformats.org/markup-compatibility/2006">
              <mc:Choice xmlns:v="urn:schemas-microsoft-com:vml" Requires="v">
                <p:oleObj name="Equation" r:id="rId7" imgW="2743200" imgH="939600" progId="Equation.DSMT4">
                  <p:embed/>
                </p:oleObj>
              </mc:Choice>
              <mc:Fallback>
                <p:oleObj name="Equation" r:id="rId7" imgW="2743200" imgH="939600" progId="Equation.DSMT4">
                  <p:embed/>
                  <p:pic>
                    <p:nvPicPr>
                      <p:cNvPr id="86" name="Object 85">
                        <a:extLst>
                          <a:ext uri="{FF2B5EF4-FFF2-40B4-BE49-F238E27FC236}">
                            <a16:creationId xmlns:a16="http://schemas.microsoft.com/office/drawing/2014/main" id="{FADE9A57-C0C9-44FF-9ADF-984C023F7CA0}"/>
                          </a:ext>
                        </a:extLst>
                      </p:cNvPr>
                      <p:cNvPicPr/>
                      <p:nvPr/>
                    </p:nvPicPr>
                    <p:blipFill>
                      <a:blip r:embed="rId8"/>
                      <a:stretch>
                        <a:fillRect/>
                      </a:stretch>
                    </p:blipFill>
                    <p:spPr>
                      <a:xfrm>
                        <a:off x="2587798" y="4527689"/>
                        <a:ext cx="4421188" cy="15033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2705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Splines</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p:txBody>
          <a:bodyPr/>
          <a:lstStyle/>
          <a:p>
            <a:r>
              <a:rPr lang="en-US" dirty="0"/>
              <a:t>Recall that </a:t>
            </a:r>
            <a:r>
              <a:rPr lang="en-US" i="1" dirty="0">
                <a:latin typeface="Times New Roman" panose="02020603050405020304" pitchFamily="18" charset="0"/>
              </a:rPr>
              <a:t>y</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 = </a:t>
            </a:r>
            <a:r>
              <a:rPr lang="en-US" i="1" dirty="0">
                <a:latin typeface="Times New Roman" panose="02020603050405020304" pitchFamily="18" charset="0"/>
              </a:rPr>
              <a:t>f</a:t>
            </a:r>
            <a:r>
              <a:rPr lang="en-US" dirty="0">
                <a:latin typeface="Times New Roman" panose="02020603050405020304" pitchFamily="18" charset="0"/>
              </a:rPr>
              <a:t> (</a:t>
            </a:r>
            <a:r>
              <a:rPr lang="en-US" i="1" dirty="0">
                <a:latin typeface="Times New Roman" panose="02020603050405020304" pitchFamily="18" charset="0"/>
              </a:rPr>
              <a:t>t</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a:t>
            </a:r>
            <a:r>
              <a:rPr lang="en-US" dirty="0"/>
              <a:t>, so</a:t>
            </a:r>
          </a:p>
          <a:p>
            <a:pPr marL="0" indent="0" algn="ctr">
              <a:buNone/>
            </a:pPr>
            <a:r>
              <a:rPr lang="en-US" i="1" dirty="0">
                <a:latin typeface="Times New Roman" panose="02020603050405020304" pitchFamily="18" charset="0"/>
              </a:rPr>
              <a:t>y</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dirty="0"/>
              <a:t>and</a:t>
            </a:r>
            <a:r>
              <a:rPr lang="en-US" dirty="0">
                <a:latin typeface="Times New Roman" panose="02020603050405020304" pitchFamily="18" charset="0"/>
              </a:rPr>
              <a:t> </a:t>
            </a:r>
            <a:r>
              <a:rPr lang="en-US" i="1" dirty="0">
                <a:latin typeface="Times New Roman" panose="02020603050405020304" pitchFamily="18" charset="0"/>
              </a:rPr>
              <a:t>y</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dirty="0">
                <a:latin typeface="Times New Roman" panose="02020603050405020304" pitchFamily="18" charset="0"/>
              </a:rPr>
              <a:t>)</a:t>
            </a:r>
          </a:p>
          <a:p>
            <a:pPr lvl="1"/>
            <a:r>
              <a:rPr lang="en-US" dirty="0"/>
              <a:t>We will, however, shift and scale the mid-point to zero:</a:t>
            </a:r>
          </a:p>
          <a:p>
            <a:pPr marL="457200" lvl="1" indent="0">
              <a:buNone/>
            </a:pPr>
            <a:r>
              <a:rPr lang="en-US" dirty="0">
                <a:latin typeface="Times New Roman" panose="02020603050405020304" pitchFamily="18" charset="0"/>
              </a:rPr>
              <a:t>		   </a:t>
            </a:r>
            <a:r>
              <a:rPr lang="en-US" i="1" dirty="0">
                <a:latin typeface="Times New Roman" panose="02020603050405020304" pitchFamily="18" charset="0"/>
              </a:rPr>
              <a:t>p</a:t>
            </a:r>
            <a:r>
              <a:rPr lang="en-US" dirty="0">
                <a:latin typeface="Times New Roman" panose="02020603050405020304" pitchFamily="18" charset="0"/>
              </a:rPr>
              <a:t>(–0.5) =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p>
          <a:p>
            <a:pPr marL="457200" lvl="1" indent="0">
              <a:buNone/>
            </a:pPr>
            <a:r>
              <a:rPr lang="en-US" i="1" dirty="0">
                <a:latin typeface="Times New Roman" panose="02020603050405020304" pitchFamily="18" charset="0"/>
              </a:rPr>
              <a:t>		      p</a:t>
            </a:r>
            <a:r>
              <a:rPr lang="en-US" dirty="0">
                <a:latin typeface="Times New Roman" panose="02020603050405020304" pitchFamily="18" charset="0"/>
              </a:rPr>
              <a:t>(0.5) = </a:t>
            </a:r>
            <a:r>
              <a:rPr lang="en-US" i="1" dirty="0" err="1">
                <a:latin typeface="Times New Roman" panose="02020603050405020304" pitchFamily="18" charset="0"/>
              </a:rPr>
              <a:t>y</a:t>
            </a:r>
            <a:r>
              <a:rPr lang="en-US" i="1" baseline="-25000" dirty="0" err="1">
                <a:latin typeface="Times New Roman" panose="02020603050405020304" pitchFamily="18" charset="0"/>
              </a:rPr>
              <a:t>k</a:t>
            </a:r>
            <a:endParaRPr lang="en-US" dirty="0">
              <a:latin typeface="Times New Roman" panose="02020603050405020304" pitchFamily="18" charset="0"/>
            </a:endParaRPr>
          </a:p>
          <a:p>
            <a:pPr marL="457200" lvl="1" indent="0">
              <a:buNone/>
            </a:pPr>
            <a:r>
              <a:rPr lang="en-US" i="1" dirty="0">
                <a:latin typeface="Times New Roman" panose="02020603050405020304" pitchFamily="18" charset="0"/>
              </a:rPr>
              <a:t>		p</a:t>
            </a:r>
            <a:r>
              <a:rPr lang="en-US" baseline="30000" dirty="0">
                <a:latin typeface="Times New Roman" panose="02020603050405020304" pitchFamily="18" charset="0"/>
              </a:rPr>
              <a:t>(1)</a:t>
            </a:r>
            <a:r>
              <a:rPr lang="en-US" dirty="0">
                <a:latin typeface="Times New Roman" panose="02020603050405020304" pitchFamily="18" charset="0"/>
              </a:rPr>
              <a:t>(–0.5) = </a:t>
            </a:r>
            <a:r>
              <a:rPr lang="en-US" i="1" dirty="0" err="1">
                <a:latin typeface="Times New Roman" panose="02020603050405020304" pitchFamily="18" charset="0"/>
              </a:rPr>
              <a:t>hf</a:t>
            </a:r>
            <a:r>
              <a:rPr lang="en-US" i="1" dirty="0">
                <a:latin typeface="Times New Roman" panose="02020603050405020304" pitchFamily="18" charset="0"/>
              </a:rPr>
              <a:t>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p>
          <a:p>
            <a:pPr marL="457200" lvl="1" indent="0">
              <a:buNone/>
            </a:pPr>
            <a:r>
              <a:rPr lang="en-US" i="1" dirty="0">
                <a:latin typeface="Times New Roman" panose="02020603050405020304" pitchFamily="18" charset="0"/>
              </a:rPr>
              <a:t>		   p</a:t>
            </a:r>
            <a:r>
              <a:rPr lang="en-US" baseline="30000" dirty="0">
                <a:latin typeface="Times New Roman" panose="02020603050405020304" pitchFamily="18" charset="0"/>
              </a:rPr>
              <a:t>(1)</a:t>
            </a:r>
            <a:r>
              <a:rPr lang="en-US" dirty="0">
                <a:latin typeface="Times New Roman" panose="02020603050405020304" pitchFamily="18" charset="0"/>
              </a:rPr>
              <a:t>(0.5) = </a:t>
            </a:r>
            <a:r>
              <a:rPr lang="en-US" i="1" dirty="0" err="1">
                <a:latin typeface="Times New Roman" panose="02020603050405020304" pitchFamily="18" charset="0"/>
              </a:rPr>
              <a:t>hf</a:t>
            </a:r>
            <a:r>
              <a:rPr lang="en-US" i="1" dirty="0">
                <a:latin typeface="Times New Roman" panose="02020603050405020304" pitchFamily="18" charset="0"/>
              </a:rPr>
              <a:t>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dirty="0">
                <a:latin typeface="Times New Roman" panose="02020603050405020304" pitchFamily="18" charset="0"/>
              </a:rPr>
              <a:t>)</a:t>
            </a:r>
          </a:p>
          <a:p>
            <a:pPr marL="457200" lvl="1"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11</a:t>
            </a:fld>
            <a:endParaRPr lang="en-CA"/>
          </a:p>
        </p:txBody>
      </p:sp>
      <p:graphicFrame>
        <p:nvGraphicFramePr>
          <p:cNvPr id="45" name="Object 44">
            <a:extLst>
              <a:ext uri="{FF2B5EF4-FFF2-40B4-BE49-F238E27FC236}">
                <a16:creationId xmlns:a16="http://schemas.microsoft.com/office/drawing/2014/main" id="{6344B1B3-A459-41A9-8045-D1672036C2FD}"/>
              </a:ext>
            </a:extLst>
          </p:cNvPr>
          <p:cNvGraphicFramePr>
            <a:graphicFrameLocks noChangeAspect="1"/>
          </p:cNvGraphicFramePr>
          <p:nvPr>
            <p:extLst>
              <p:ext uri="{D42A27DB-BD31-4B8C-83A1-F6EECF244321}">
                <p14:modId xmlns:p14="http://schemas.microsoft.com/office/powerpoint/2010/main" val="156949611"/>
              </p:ext>
            </p:extLst>
          </p:nvPr>
        </p:nvGraphicFramePr>
        <p:xfrm>
          <a:off x="5459413" y="2986088"/>
          <a:ext cx="2724150" cy="407987"/>
        </p:xfrm>
        <a:graphic>
          <a:graphicData uri="http://schemas.openxmlformats.org/presentationml/2006/ole">
            <mc:AlternateContent xmlns:mc="http://schemas.openxmlformats.org/markup-compatibility/2006">
              <mc:Choice xmlns:v="urn:schemas-microsoft-com:vml" Requires="v">
                <p:oleObj name="Equation" r:id="rId3" imgW="1688760" imgH="253800" progId="Equation.DSMT4">
                  <p:embed/>
                </p:oleObj>
              </mc:Choice>
              <mc:Fallback>
                <p:oleObj name="Equation" r:id="rId3" imgW="1688760" imgH="253800" progId="Equation.DSMT4">
                  <p:embed/>
                  <p:pic>
                    <p:nvPicPr>
                      <p:cNvPr id="45" name="Object 44">
                        <a:extLst>
                          <a:ext uri="{FF2B5EF4-FFF2-40B4-BE49-F238E27FC236}">
                            <a16:creationId xmlns:a16="http://schemas.microsoft.com/office/drawing/2014/main" id="{6344B1B3-A459-41A9-8045-D1672036C2FD}"/>
                          </a:ext>
                        </a:extLst>
                      </p:cNvPr>
                      <p:cNvPicPr/>
                      <p:nvPr/>
                    </p:nvPicPr>
                    <p:blipFill>
                      <a:blip r:embed="rId4"/>
                      <a:stretch>
                        <a:fillRect/>
                      </a:stretch>
                    </p:blipFill>
                    <p:spPr>
                      <a:xfrm>
                        <a:off x="5459413" y="2986088"/>
                        <a:ext cx="2724150" cy="407987"/>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67B4FAD2-F338-4F07-9332-3051184FF971}"/>
              </a:ext>
            </a:extLst>
          </p:cNvPr>
          <p:cNvGraphicFramePr>
            <a:graphicFrameLocks noChangeAspect="1"/>
          </p:cNvGraphicFramePr>
          <p:nvPr>
            <p:extLst>
              <p:ext uri="{D42A27DB-BD31-4B8C-83A1-F6EECF244321}">
                <p14:modId xmlns:p14="http://schemas.microsoft.com/office/powerpoint/2010/main" val="890913103"/>
              </p:ext>
            </p:extLst>
          </p:nvPr>
        </p:nvGraphicFramePr>
        <p:xfrm>
          <a:off x="5305425" y="3486150"/>
          <a:ext cx="2478088" cy="427038"/>
        </p:xfrm>
        <a:graphic>
          <a:graphicData uri="http://schemas.openxmlformats.org/presentationml/2006/ole">
            <mc:AlternateContent xmlns:mc="http://schemas.openxmlformats.org/markup-compatibility/2006">
              <mc:Choice xmlns:v="urn:schemas-microsoft-com:vml" Requires="v">
                <p:oleObj name="Equation" r:id="rId5" imgW="1536480" imgH="266400" progId="Equation.DSMT4">
                  <p:embed/>
                </p:oleObj>
              </mc:Choice>
              <mc:Fallback>
                <p:oleObj name="Equation" r:id="rId5" imgW="1536480" imgH="266400" progId="Equation.DSMT4">
                  <p:embed/>
                  <p:pic>
                    <p:nvPicPr>
                      <p:cNvPr id="85" name="Object 84">
                        <a:extLst>
                          <a:ext uri="{FF2B5EF4-FFF2-40B4-BE49-F238E27FC236}">
                            <a16:creationId xmlns:a16="http://schemas.microsoft.com/office/drawing/2014/main" id="{67B4FAD2-F338-4F07-9332-3051184FF971}"/>
                          </a:ext>
                        </a:extLst>
                      </p:cNvPr>
                      <p:cNvPicPr/>
                      <p:nvPr/>
                    </p:nvPicPr>
                    <p:blipFill>
                      <a:blip r:embed="rId6"/>
                      <a:stretch>
                        <a:fillRect/>
                      </a:stretch>
                    </p:blipFill>
                    <p:spPr>
                      <a:xfrm>
                        <a:off x="5305425" y="3486150"/>
                        <a:ext cx="2478088" cy="427038"/>
                      </a:xfrm>
                      <a:prstGeom prst="rect">
                        <a:avLst/>
                      </a:prstGeom>
                    </p:spPr>
                  </p:pic>
                </p:oleObj>
              </mc:Fallback>
            </mc:AlternateContent>
          </a:graphicData>
        </a:graphic>
      </p:graphicFrame>
      <p:graphicFrame>
        <p:nvGraphicFramePr>
          <p:cNvPr id="86" name="Object 85">
            <a:extLst>
              <a:ext uri="{FF2B5EF4-FFF2-40B4-BE49-F238E27FC236}">
                <a16:creationId xmlns:a16="http://schemas.microsoft.com/office/drawing/2014/main" id="{FADE9A57-C0C9-44FF-9ADF-984C023F7CA0}"/>
              </a:ext>
            </a:extLst>
          </p:cNvPr>
          <p:cNvGraphicFramePr>
            <a:graphicFrameLocks noChangeAspect="1"/>
          </p:cNvGraphicFramePr>
          <p:nvPr>
            <p:extLst>
              <p:ext uri="{D42A27DB-BD31-4B8C-83A1-F6EECF244321}">
                <p14:modId xmlns:p14="http://schemas.microsoft.com/office/powerpoint/2010/main" val="3413690109"/>
              </p:ext>
            </p:extLst>
          </p:nvPr>
        </p:nvGraphicFramePr>
        <p:xfrm>
          <a:off x="2260600" y="4527550"/>
          <a:ext cx="5075238" cy="1503363"/>
        </p:xfrm>
        <a:graphic>
          <a:graphicData uri="http://schemas.openxmlformats.org/presentationml/2006/ole">
            <mc:AlternateContent xmlns:mc="http://schemas.openxmlformats.org/markup-compatibility/2006">
              <mc:Choice xmlns:v="urn:schemas-microsoft-com:vml" Requires="v">
                <p:oleObj name="Equation" r:id="rId7" imgW="3149280" imgH="939600" progId="Equation.DSMT4">
                  <p:embed/>
                </p:oleObj>
              </mc:Choice>
              <mc:Fallback>
                <p:oleObj name="Equation" r:id="rId7" imgW="3149280" imgH="939600" progId="Equation.DSMT4">
                  <p:embed/>
                  <p:pic>
                    <p:nvPicPr>
                      <p:cNvPr id="86" name="Object 85">
                        <a:extLst>
                          <a:ext uri="{FF2B5EF4-FFF2-40B4-BE49-F238E27FC236}">
                            <a16:creationId xmlns:a16="http://schemas.microsoft.com/office/drawing/2014/main" id="{FADE9A57-C0C9-44FF-9ADF-984C023F7CA0}"/>
                          </a:ext>
                        </a:extLst>
                      </p:cNvPr>
                      <p:cNvPicPr/>
                      <p:nvPr/>
                    </p:nvPicPr>
                    <p:blipFill>
                      <a:blip r:embed="rId8"/>
                      <a:stretch>
                        <a:fillRect/>
                      </a:stretch>
                    </p:blipFill>
                    <p:spPr>
                      <a:xfrm>
                        <a:off x="2260600" y="4527550"/>
                        <a:ext cx="5075238" cy="15033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47913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Splines</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p:txBody>
          <a:bodyPr/>
          <a:lstStyle/>
          <a:p>
            <a:r>
              <a:rPr lang="en-US" dirty="0"/>
              <a:t>This is now fun:</a:t>
            </a:r>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12</a:t>
            </a:fld>
            <a:endParaRPr lang="en-CA"/>
          </a:p>
        </p:txBody>
      </p:sp>
      <p:graphicFrame>
        <p:nvGraphicFramePr>
          <p:cNvPr id="86" name="Object 85">
            <a:extLst>
              <a:ext uri="{FF2B5EF4-FFF2-40B4-BE49-F238E27FC236}">
                <a16:creationId xmlns:a16="http://schemas.microsoft.com/office/drawing/2014/main" id="{FADE9A57-C0C9-44FF-9ADF-984C023F7CA0}"/>
              </a:ext>
            </a:extLst>
          </p:cNvPr>
          <p:cNvGraphicFramePr>
            <a:graphicFrameLocks noChangeAspect="1"/>
          </p:cNvGraphicFramePr>
          <p:nvPr>
            <p:extLst>
              <p:ext uri="{D42A27DB-BD31-4B8C-83A1-F6EECF244321}">
                <p14:modId xmlns:p14="http://schemas.microsoft.com/office/powerpoint/2010/main" val="2889818600"/>
              </p:ext>
            </p:extLst>
          </p:nvPr>
        </p:nvGraphicFramePr>
        <p:xfrm>
          <a:off x="212725" y="1935163"/>
          <a:ext cx="4318000" cy="1503362"/>
        </p:xfrm>
        <a:graphic>
          <a:graphicData uri="http://schemas.openxmlformats.org/presentationml/2006/ole">
            <mc:AlternateContent xmlns:mc="http://schemas.openxmlformats.org/markup-compatibility/2006">
              <mc:Choice xmlns:v="urn:schemas-microsoft-com:vml" Requires="v">
                <p:oleObj name="Equation" r:id="rId3" imgW="2679480" imgH="939600" progId="Equation.DSMT4">
                  <p:embed/>
                </p:oleObj>
              </mc:Choice>
              <mc:Fallback>
                <p:oleObj name="Equation" r:id="rId3" imgW="2679480" imgH="939600" progId="Equation.DSMT4">
                  <p:embed/>
                  <p:pic>
                    <p:nvPicPr>
                      <p:cNvPr id="86" name="Object 85">
                        <a:extLst>
                          <a:ext uri="{FF2B5EF4-FFF2-40B4-BE49-F238E27FC236}">
                            <a16:creationId xmlns:a16="http://schemas.microsoft.com/office/drawing/2014/main" id="{FADE9A57-C0C9-44FF-9ADF-984C023F7CA0}"/>
                          </a:ext>
                        </a:extLst>
                      </p:cNvPr>
                      <p:cNvPicPr/>
                      <p:nvPr/>
                    </p:nvPicPr>
                    <p:blipFill>
                      <a:blip r:embed="rId4"/>
                      <a:stretch>
                        <a:fillRect/>
                      </a:stretch>
                    </p:blipFill>
                    <p:spPr>
                      <a:xfrm>
                        <a:off x="212725" y="1935163"/>
                        <a:ext cx="4318000" cy="150336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ADE9A57-C0C9-44FF-9ADF-984C023F7CA0}"/>
              </a:ext>
            </a:extLst>
          </p:cNvPr>
          <p:cNvGraphicFramePr>
            <a:graphicFrameLocks noChangeAspect="1"/>
          </p:cNvGraphicFramePr>
          <p:nvPr>
            <p:extLst>
              <p:ext uri="{D42A27DB-BD31-4B8C-83A1-F6EECF244321}">
                <p14:modId xmlns:p14="http://schemas.microsoft.com/office/powerpoint/2010/main" val="199705293"/>
              </p:ext>
            </p:extLst>
          </p:nvPr>
        </p:nvGraphicFramePr>
        <p:xfrm>
          <a:off x="3360738" y="3419475"/>
          <a:ext cx="5791200" cy="1543050"/>
        </p:xfrm>
        <a:graphic>
          <a:graphicData uri="http://schemas.openxmlformats.org/presentationml/2006/ole">
            <mc:AlternateContent xmlns:mc="http://schemas.openxmlformats.org/markup-compatibility/2006">
              <mc:Choice xmlns:v="urn:schemas-microsoft-com:vml" Requires="v">
                <p:oleObj name="Equation" r:id="rId5" imgW="3593880" imgH="965160" progId="Equation.DSMT4">
                  <p:embed/>
                </p:oleObj>
              </mc:Choice>
              <mc:Fallback>
                <p:oleObj name="Equation" r:id="rId5" imgW="3593880" imgH="965160" progId="Equation.DSMT4">
                  <p:embed/>
                  <p:pic>
                    <p:nvPicPr>
                      <p:cNvPr id="12" name="Object 11">
                        <a:extLst>
                          <a:ext uri="{FF2B5EF4-FFF2-40B4-BE49-F238E27FC236}">
                            <a16:creationId xmlns:a16="http://schemas.microsoft.com/office/drawing/2014/main" id="{FADE9A57-C0C9-44FF-9ADF-984C023F7CA0}"/>
                          </a:ext>
                        </a:extLst>
                      </p:cNvPr>
                      <p:cNvPicPr/>
                      <p:nvPr/>
                    </p:nvPicPr>
                    <p:blipFill>
                      <a:blip r:embed="rId6"/>
                      <a:stretch>
                        <a:fillRect/>
                      </a:stretch>
                    </p:blipFill>
                    <p:spPr>
                      <a:xfrm>
                        <a:off x="3360738" y="3419475"/>
                        <a:ext cx="5791200" cy="1543050"/>
                      </a:xfrm>
                      <a:prstGeom prst="rect">
                        <a:avLst/>
                      </a:prstGeom>
                    </p:spPr>
                  </p:pic>
                </p:oleObj>
              </mc:Fallback>
            </mc:AlternateContent>
          </a:graphicData>
        </a:graphic>
      </p:graphicFrame>
      <p:sp>
        <p:nvSpPr>
          <p:cNvPr id="6" name="Rectangle 5"/>
          <p:cNvSpPr/>
          <p:nvPr/>
        </p:nvSpPr>
        <p:spPr>
          <a:xfrm>
            <a:off x="4614461" y="2516740"/>
            <a:ext cx="2883738" cy="923330"/>
          </a:xfrm>
          <a:prstGeom prst="rect">
            <a:avLst/>
          </a:prstGeom>
        </p:spPr>
        <p:txBody>
          <a:bodyPr wrap="none">
            <a:spAutoFit/>
          </a:bodyPr>
          <a:lstStyle/>
          <a:p>
            <a:r>
              <a:rPr lang="en-US" dirty="0">
                <a:solidFill>
                  <a:prstClr val="white"/>
                </a:solidFill>
                <a:latin typeface="Cambria" panose="02040503050406030204" pitchFamily="18" charset="0"/>
                <a:ea typeface="Cambria" panose="02040503050406030204" pitchFamily="18" charset="0"/>
                <a:cs typeface="Times New Roman" panose="02020603050405020304" pitchFamily="18" charset="0"/>
              </a:rPr>
              <a:t>Add Row 2 to Row 1</a:t>
            </a:r>
          </a:p>
          <a:p>
            <a:r>
              <a:rPr lang="en-US" dirty="0">
                <a:solidFill>
                  <a:prstClr val="white"/>
                </a:solidFill>
                <a:latin typeface="Cambria" panose="02040503050406030204" pitchFamily="18" charset="0"/>
                <a:ea typeface="Cambria" panose="02040503050406030204" pitchFamily="18" charset="0"/>
                <a:cs typeface="Times New Roman" panose="02020603050405020304" pitchFamily="18" charset="0"/>
              </a:rPr>
              <a:t>Subtract Row 4 from Row 3</a:t>
            </a:r>
          </a:p>
          <a:p>
            <a:r>
              <a:rPr lang="en-US" dirty="0">
                <a:solidFill>
                  <a:prstClr val="white"/>
                </a:solidFill>
                <a:latin typeface="Cambria" panose="02040503050406030204" pitchFamily="18" charset="0"/>
                <a:ea typeface="Cambria" panose="02040503050406030204" pitchFamily="18" charset="0"/>
                <a:cs typeface="Times New Roman" panose="02020603050405020304" pitchFamily="18" charset="0"/>
              </a:rPr>
              <a:t>      and reorder the rows…</a:t>
            </a:r>
            <a:endParaRPr lang="en-CA" dirty="0"/>
          </a:p>
        </p:txBody>
      </p:sp>
      <p:graphicFrame>
        <p:nvGraphicFramePr>
          <p:cNvPr id="15" name="Object 14">
            <a:extLst>
              <a:ext uri="{FF2B5EF4-FFF2-40B4-BE49-F238E27FC236}">
                <a16:creationId xmlns:a16="http://schemas.microsoft.com/office/drawing/2014/main" id="{FADE9A57-C0C9-44FF-9ADF-984C023F7CA0}"/>
              </a:ext>
            </a:extLst>
          </p:cNvPr>
          <p:cNvGraphicFramePr>
            <a:graphicFrameLocks noChangeAspect="1"/>
          </p:cNvGraphicFramePr>
          <p:nvPr>
            <p:extLst>
              <p:ext uri="{D42A27DB-BD31-4B8C-83A1-F6EECF244321}">
                <p14:modId xmlns:p14="http://schemas.microsoft.com/office/powerpoint/2010/main" val="443222806"/>
              </p:ext>
            </p:extLst>
          </p:nvPr>
        </p:nvGraphicFramePr>
        <p:xfrm>
          <a:off x="577850" y="5059363"/>
          <a:ext cx="7123113" cy="1584325"/>
        </p:xfrm>
        <a:graphic>
          <a:graphicData uri="http://schemas.openxmlformats.org/presentationml/2006/ole">
            <mc:AlternateContent xmlns:mc="http://schemas.openxmlformats.org/markup-compatibility/2006">
              <mc:Choice xmlns:v="urn:schemas-microsoft-com:vml" Requires="v">
                <p:oleObj name="Equation" r:id="rId7" imgW="4419360" imgH="990360" progId="Equation.DSMT4">
                  <p:embed/>
                </p:oleObj>
              </mc:Choice>
              <mc:Fallback>
                <p:oleObj name="Equation" r:id="rId7" imgW="4419360" imgH="990360" progId="Equation.DSMT4">
                  <p:embed/>
                  <p:pic>
                    <p:nvPicPr>
                      <p:cNvPr id="15" name="Object 14">
                        <a:extLst>
                          <a:ext uri="{FF2B5EF4-FFF2-40B4-BE49-F238E27FC236}">
                            <a16:creationId xmlns:a16="http://schemas.microsoft.com/office/drawing/2014/main" id="{FADE9A57-C0C9-44FF-9ADF-984C023F7CA0}"/>
                          </a:ext>
                        </a:extLst>
                      </p:cNvPr>
                      <p:cNvPicPr/>
                      <p:nvPr/>
                    </p:nvPicPr>
                    <p:blipFill>
                      <a:blip r:embed="rId8"/>
                      <a:stretch>
                        <a:fillRect/>
                      </a:stretch>
                    </p:blipFill>
                    <p:spPr>
                      <a:xfrm>
                        <a:off x="577850" y="5059363"/>
                        <a:ext cx="7123113" cy="1584325"/>
                      </a:xfrm>
                      <a:prstGeom prst="rect">
                        <a:avLst/>
                      </a:prstGeom>
                    </p:spPr>
                  </p:pic>
                </p:oleObj>
              </mc:Fallback>
            </mc:AlternateContent>
          </a:graphicData>
        </a:graphic>
      </p:graphicFrame>
      <p:sp>
        <p:nvSpPr>
          <p:cNvPr id="16" name="Rectangle 15"/>
          <p:cNvSpPr/>
          <p:nvPr/>
        </p:nvSpPr>
        <p:spPr>
          <a:xfrm>
            <a:off x="133957" y="4078291"/>
            <a:ext cx="3226781" cy="646331"/>
          </a:xfrm>
          <a:prstGeom prst="rect">
            <a:avLst/>
          </a:prstGeom>
        </p:spPr>
        <p:txBody>
          <a:bodyPr wrap="none">
            <a:spAutoFit/>
          </a:bodyPr>
          <a:lstStyle/>
          <a:p>
            <a:r>
              <a:rPr lang="en-US" dirty="0">
                <a:solidFill>
                  <a:prstClr val="white"/>
                </a:solidFill>
                <a:latin typeface="Cambria" panose="02040503050406030204" pitchFamily="18" charset="0"/>
                <a:ea typeface="Cambria" panose="02040503050406030204" pitchFamily="18" charset="0"/>
                <a:cs typeface="Times New Roman" panose="02020603050405020304" pitchFamily="18" charset="0"/>
              </a:rPr>
              <a:t>Add 0.25 x Row 2 to Row 4</a:t>
            </a:r>
          </a:p>
          <a:p>
            <a:r>
              <a:rPr lang="en-US" dirty="0">
                <a:solidFill>
                  <a:prstClr val="white"/>
                </a:solidFill>
                <a:latin typeface="Cambria" panose="02040503050406030204" pitchFamily="18" charset="0"/>
                <a:ea typeface="Cambria" panose="02040503050406030204" pitchFamily="18" charset="0"/>
                <a:cs typeface="Times New Roman" panose="02020603050405020304" pitchFamily="18" charset="0"/>
              </a:rPr>
              <a:t>Subtract 6 x Row 1 from Row 3</a:t>
            </a:r>
          </a:p>
        </p:txBody>
      </p:sp>
    </p:spTree>
    <p:custDataLst>
      <p:tags r:id="rId1"/>
    </p:custDataLst>
    <p:extLst>
      <p:ext uri="{BB962C8B-B14F-4D97-AF65-F5344CB8AC3E}">
        <p14:creationId xmlns:p14="http://schemas.microsoft.com/office/powerpoint/2010/main" val="22677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Splines</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p:txBody>
          <a:bodyPr/>
          <a:lstStyle/>
          <a:p>
            <a:r>
              <a:rPr lang="en-US" dirty="0"/>
              <a:t>Given this system:</a:t>
            </a:r>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13</a:t>
            </a:fld>
            <a:endParaRPr lang="en-CA"/>
          </a:p>
        </p:txBody>
      </p:sp>
      <p:sp>
        <p:nvSpPr>
          <p:cNvPr id="6" name="Rectangle 5"/>
          <p:cNvSpPr/>
          <p:nvPr/>
        </p:nvSpPr>
        <p:spPr>
          <a:xfrm>
            <a:off x="304800" y="3956327"/>
            <a:ext cx="3531351" cy="369332"/>
          </a:xfrm>
          <a:prstGeom prst="rect">
            <a:avLst/>
          </a:prstGeom>
        </p:spPr>
        <p:txBody>
          <a:bodyPr wrap="none">
            <a:spAutoFit/>
          </a:bodyPr>
          <a:lstStyle/>
          <a:p>
            <a:r>
              <a:rPr lang="en-US" dirty="0">
                <a:solidFill>
                  <a:prstClr val="white"/>
                </a:solidFill>
                <a:latin typeface="Cambria" panose="02040503050406030204" pitchFamily="18" charset="0"/>
                <a:ea typeface="Cambria" panose="02040503050406030204" pitchFamily="18" charset="0"/>
                <a:cs typeface="Times New Roman" panose="02020603050405020304" pitchFamily="18" charset="0"/>
              </a:rPr>
              <a:t>Subtract 0.25 x Row 2 from Row 3</a:t>
            </a:r>
          </a:p>
        </p:txBody>
      </p:sp>
      <p:graphicFrame>
        <p:nvGraphicFramePr>
          <p:cNvPr id="15" name="Object 14">
            <a:extLst>
              <a:ext uri="{FF2B5EF4-FFF2-40B4-BE49-F238E27FC236}">
                <a16:creationId xmlns:a16="http://schemas.microsoft.com/office/drawing/2014/main" id="{FADE9A57-C0C9-44FF-9ADF-984C023F7CA0}"/>
              </a:ext>
            </a:extLst>
          </p:cNvPr>
          <p:cNvGraphicFramePr>
            <a:graphicFrameLocks noChangeAspect="1"/>
          </p:cNvGraphicFramePr>
          <p:nvPr>
            <p:extLst>
              <p:ext uri="{D42A27DB-BD31-4B8C-83A1-F6EECF244321}">
                <p14:modId xmlns:p14="http://schemas.microsoft.com/office/powerpoint/2010/main" val="1937071337"/>
              </p:ext>
            </p:extLst>
          </p:nvPr>
        </p:nvGraphicFramePr>
        <p:xfrm>
          <a:off x="890588" y="2266950"/>
          <a:ext cx="6918325" cy="1584325"/>
        </p:xfrm>
        <a:graphic>
          <a:graphicData uri="http://schemas.openxmlformats.org/presentationml/2006/ole">
            <mc:AlternateContent xmlns:mc="http://schemas.openxmlformats.org/markup-compatibility/2006">
              <mc:Choice xmlns:v="urn:schemas-microsoft-com:vml" Requires="v">
                <p:oleObj name="Equation" r:id="rId3" imgW="4292280" imgH="990360" progId="Equation.DSMT4">
                  <p:embed/>
                </p:oleObj>
              </mc:Choice>
              <mc:Fallback>
                <p:oleObj name="Equation" r:id="rId3" imgW="4292280" imgH="990360" progId="Equation.DSMT4">
                  <p:embed/>
                  <p:pic>
                    <p:nvPicPr>
                      <p:cNvPr id="15" name="Object 14">
                        <a:extLst>
                          <a:ext uri="{FF2B5EF4-FFF2-40B4-BE49-F238E27FC236}">
                            <a16:creationId xmlns:a16="http://schemas.microsoft.com/office/drawing/2014/main" id="{FADE9A57-C0C9-44FF-9ADF-984C023F7CA0}"/>
                          </a:ext>
                        </a:extLst>
                      </p:cNvPr>
                      <p:cNvPicPr/>
                      <p:nvPr/>
                    </p:nvPicPr>
                    <p:blipFill>
                      <a:blip r:embed="rId4"/>
                      <a:stretch>
                        <a:fillRect/>
                      </a:stretch>
                    </p:blipFill>
                    <p:spPr>
                      <a:xfrm>
                        <a:off x="890588" y="2266950"/>
                        <a:ext cx="6918325" cy="15843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ADE9A57-C0C9-44FF-9ADF-984C023F7CA0}"/>
              </a:ext>
            </a:extLst>
          </p:cNvPr>
          <p:cNvGraphicFramePr>
            <a:graphicFrameLocks noChangeAspect="1"/>
          </p:cNvGraphicFramePr>
          <p:nvPr>
            <p:extLst>
              <p:ext uri="{D42A27DB-BD31-4B8C-83A1-F6EECF244321}">
                <p14:modId xmlns:p14="http://schemas.microsoft.com/office/powerpoint/2010/main" val="1771762969"/>
              </p:ext>
            </p:extLst>
          </p:nvPr>
        </p:nvGraphicFramePr>
        <p:xfrm>
          <a:off x="857250" y="4314825"/>
          <a:ext cx="7818438" cy="1625600"/>
        </p:xfrm>
        <a:graphic>
          <a:graphicData uri="http://schemas.openxmlformats.org/presentationml/2006/ole">
            <mc:AlternateContent xmlns:mc="http://schemas.openxmlformats.org/markup-compatibility/2006">
              <mc:Choice xmlns:v="urn:schemas-microsoft-com:vml" Requires="v">
                <p:oleObj name="Equation" r:id="rId5" imgW="4851360" imgH="1015920" progId="Equation.DSMT4">
                  <p:embed/>
                </p:oleObj>
              </mc:Choice>
              <mc:Fallback>
                <p:oleObj name="Equation" r:id="rId5" imgW="4851360" imgH="1015920" progId="Equation.DSMT4">
                  <p:embed/>
                  <p:pic>
                    <p:nvPicPr>
                      <p:cNvPr id="14" name="Object 13">
                        <a:extLst>
                          <a:ext uri="{FF2B5EF4-FFF2-40B4-BE49-F238E27FC236}">
                            <a16:creationId xmlns:a16="http://schemas.microsoft.com/office/drawing/2014/main" id="{FADE9A57-C0C9-44FF-9ADF-984C023F7CA0}"/>
                          </a:ext>
                        </a:extLst>
                      </p:cNvPr>
                      <p:cNvPicPr/>
                      <p:nvPr/>
                    </p:nvPicPr>
                    <p:blipFill>
                      <a:blip r:embed="rId6"/>
                      <a:stretch>
                        <a:fillRect/>
                      </a:stretch>
                    </p:blipFill>
                    <p:spPr>
                      <a:xfrm>
                        <a:off x="857250" y="4314825"/>
                        <a:ext cx="7818438" cy="16256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19508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Splines</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p:txBody>
          <a:bodyPr/>
          <a:lstStyle/>
          <a:p>
            <a:r>
              <a:rPr lang="en-US" dirty="0"/>
              <a:t>Given this system in row-echelon form:</a:t>
            </a: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pPr marL="0" indent="0">
              <a:buNone/>
            </a:pPr>
            <a:r>
              <a:rPr lang="en-US" dirty="0">
                <a:latin typeface="Times New Roman" panose="02020603050405020304" pitchFamily="18" charset="0"/>
              </a:rPr>
              <a:t>	perform backward substitution to get:</a:t>
            </a:r>
          </a:p>
          <a:p>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14</a:t>
            </a:fld>
            <a:endParaRPr lang="en-CA"/>
          </a:p>
        </p:txBody>
      </p:sp>
      <p:graphicFrame>
        <p:nvGraphicFramePr>
          <p:cNvPr id="17" name="Object 16">
            <a:extLst>
              <a:ext uri="{FF2B5EF4-FFF2-40B4-BE49-F238E27FC236}">
                <a16:creationId xmlns:a16="http://schemas.microsoft.com/office/drawing/2014/main" id="{FADE9A57-C0C9-44FF-9ADF-984C023F7CA0}"/>
              </a:ext>
            </a:extLst>
          </p:cNvPr>
          <p:cNvGraphicFramePr>
            <a:graphicFrameLocks noChangeAspect="1"/>
          </p:cNvGraphicFramePr>
          <p:nvPr>
            <p:extLst>
              <p:ext uri="{D42A27DB-BD31-4B8C-83A1-F6EECF244321}">
                <p14:modId xmlns:p14="http://schemas.microsoft.com/office/powerpoint/2010/main" val="1197931344"/>
              </p:ext>
            </p:extLst>
          </p:nvPr>
        </p:nvGraphicFramePr>
        <p:xfrm>
          <a:off x="2230437" y="4556126"/>
          <a:ext cx="4683125" cy="1785937"/>
        </p:xfrm>
        <a:graphic>
          <a:graphicData uri="http://schemas.openxmlformats.org/presentationml/2006/ole">
            <mc:AlternateContent xmlns:mc="http://schemas.openxmlformats.org/markup-compatibility/2006">
              <mc:Choice xmlns:v="urn:schemas-microsoft-com:vml" Requires="v">
                <p:oleObj name="Equation" r:id="rId3" imgW="2908080" imgH="1117440" progId="Equation.DSMT4">
                  <p:embed/>
                </p:oleObj>
              </mc:Choice>
              <mc:Fallback>
                <p:oleObj name="Equation" r:id="rId3" imgW="2908080" imgH="1117440" progId="Equation.DSMT4">
                  <p:embed/>
                  <p:pic>
                    <p:nvPicPr>
                      <p:cNvPr id="17" name="Object 16">
                        <a:extLst>
                          <a:ext uri="{FF2B5EF4-FFF2-40B4-BE49-F238E27FC236}">
                            <a16:creationId xmlns:a16="http://schemas.microsoft.com/office/drawing/2014/main" id="{FADE9A57-C0C9-44FF-9ADF-984C023F7CA0}"/>
                          </a:ext>
                        </a:extLst>
                      </p:cNvPr>
                      <p:cNvPicPr/>
                      <p:nvPr/>
                    </p:nvPicPr>
                    <p:blipFill>
                      <a:blip r:embed="rId4"/>
                      <a:stretch>
                        <a:fillRect/>
                      </a:stretch>
                    </p:blipFill>
                    <p:spPr>
                      <a:xfrm>
                        <a:off x="2230437" y="4556126"/>
                        <a:ext cx="4683125" cy="178593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ADE9A57-C0C9-44FF-9ADF-984C023F7CA0}"/>
              </a:ext>
            </a:extLst>
          </p:cNvPr>
          <p:cNvGraphicFramePr>
            <a:graphicFrameLocks noChangeAspect="1"/>
          </p:cNvGraphicFramePr>
          <p:nvPr>
            <p:extLst>
              <p:ext uri="{D42A27DB-BD31-4B8C-83A1-F6EECF244321}">
                <p14:modId xmlns:p14="http://schemas.microsoft.com/office/powerpoint/2010/main" val="2114495376"/>
              </p:ext>
            </p:extLst>
          </p:nvPr>
        </p:nvGraphicFramePr>
        <p:xfrm>
          <a:off x="931863" y="2252663"/>
          <a:ext cx="7634287" cy="1625600"/>
        </p:xfrm>
        <a:graphic>
          <a:graphicData uri="http://schemas.openxmlformats.org/presentationml/2006/ole">
            <mc:AlternateContent xmlns:mc="http://schemas.openxmlformats.org/markup-compatibility/2006">
              <mc:Choice xmlns:v="urn:schemas-microsoft-com:vml" Requires="v">
                <p:oleObj name="Equation" r:id="rId5" imgW="4736880" imgH="1015920" progId="Equation.DSMT4">
                  <p:embed/>
                </p:oleObj>
              </mc:Choice>
              <mc:Fallback>
                <p:oleObj name="Equation" r:id="rId5" imgW="4736880" imgH="1015920" progId="Equation.DSMT4">
                  <p:embed/>
                  <p:pic>
                    <p:nvPicPr>
                      <p:cNvPr id="14" name="Object 13">
                        <a:extLst>
                          <a:ext uri="{FF2B5EF4-FFF2-40B4-BE49-F238E27FC236}">
                            <a16:creationId xmlns:a16="http://schemas.microsoft.com/office/drawing/2014/main" id="{FADE9A57-C0C9-44FF-9ADF-984C023F7CA0}"/>
                          </a:ext>
                        </a:extLst>
                      </p:cNvPr>
                      <p:cNvPicPr/>
                      <p:nvPr/>
                    </p:nvPicPr>
                    <p:blipFill>
                      <a:blip r:embed="rId6"/>
                      <a:stretch>
                        <a:fillRect/>
                      </a:stretch>
                    </p:blipFill>
                    <p:spPr>
                      <a:xfrm>
                        <a:off x="931863" y="2252663"/>
                        <a:ext cx="7634287" cy="16256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93228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Splines</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5523807"/>
          </a:xfrm>
        </p:spPr>
        <p:txBody>
          <a:bodyPr/>
          <a:lstStyle/>
          <a:p>
            <a:r>
              <a:rPr lang="en-US" dirty="0"/>
              <a:t>Let’s implement this function:</a:t>
            </a:r>
          </a:p>
          <a:p>
            <a:pPr marL="1257300" lvl="3" indent="0">
              <a:buNone/>
            </a:pPr>
            <a:r>
              <a:rPr lang="en-US" sz="1350" dirty="0">
                <a:latin typeface="Consolas" panose="020B0609020204030204" pitchFamily="49" charset="0"/>
              </a:rPr>
              <a:t>double ivp_spline_2pt( double t,     double  </a:t>
            </a:r>
            <a:r>
              <a:rPr lang="en-US" sz="1350" dirty="0" err="1">
                <a:latin typeface="Consolas" panose="020B0609020204030204" pitchFamily="49" charset="0"/>
              </a:rPr>
              <a:t>ts</a:t>
            </a:r>
            <a:r>
              <a:rPr lang="en-US" sz="1350" dirty="0">
                <a:latin typeface="Consolas" panose="020B0609020204030204" pitchFamily="49" charset="0"/>
              </a:rPr>
              <a:t>[2],</a:t>
            </a:r>
          </a:p>
          <a:p>
            <a:pPr marL="1257300" lvl="3" indent="0">
              <a:buNone/>
            </a:pPr>
            <a:r>
              <a:rPr lang="en-US" sz="1350" dirty="0">
                <a:latin typeface="Consolas" panose="020B0609020204030204" pitchFamily="49" charset="0"/>
              </a:rPr>
              <a:t>                       double </a:t>
            </a:r>
            <a:r>
              <a:rPr lang="en-US" sz="1350" dirty="0" err="1">
                <a:latin typeface="Consolas" panose="020B0609020204030204" pitchFamily="49" charset="0"/>
              </a:rPr>
              <a:t>ys</a:t>
            </a:r>
            <a:r>
              <a:rPr lang="en-US" sz="1350" dirty="0">
                <a:latin typeface="Consolas" panose="020B0609020204030204" pitchFamily="49" charset="0"/>
              </a:rPr>
              <a:t>[2], double </a:t>
            </a:r>
            <a:r>
              <a:rPr lang="en-US" sz="1350" dirty="0" err="1">
                <a:latin typeface="Consolas" panose="020B0609020204030204" pitchFamily="49" charset="0"/>
              </a:rPr>
              <a:t>dys</a:t>
            </a:r>
            <a:r>
              <a:rPr lang="en-US" sz="1350" dirty="0">
                <a:latin typeface="Consolas" panose="020B0609020204030204" pitchFamily="49" charset="0"/>
              </a:rPr>
              <a:t>[2] ) {</a:t>
            </a:r>
          </a:p>
          <a:p>
            <a:pPr marL="1257300" lvl="3" indent="0">
              <a:buNone/>
            </a:pPr>
            <a:r>
              <a:rPr lang="en-US" sz="1350" dirty="0">
                <a:latin typeface="Consolas" panose="020B0609020204030204" pitchFamily="49" charset="0"/>
              </a:rPr>
              <a:t>    double     h{ </a:t>
            </a:r>
            <a:r>
              <a:rPr lang="en-US" sz="1350" dirty="0" err="1">
                <a:latin typeface="Consolas" panose="020B0609020204030204" pitchFamily="49" charset="0"/>
              </a:rPr>
              <a:t>ts</a:t>
            </a:r>
            <a:r>
              <a:rPr lang="en-US" sz="1350" dirty="0">
                <a:latin typeface="Consolas" panose="020B0609020204030204" pitchFamily="49" charset="0"/>
              </a:rPr>
              <a:t>[1] - </a:t>
            </a:r>
            <a:r>
              <a:rPr lang="en-US" sz="1350" dirty="0" err="1">
                <a:latin typeface="Consolas" panose="020B0609020204030204" pitchFamily="49" charset="0"/>
              </a:rPr>
              <a:t>ts</a:t>
            </a:r>
            <a:r>
              <a:rPr lang="en-US" sz="1350" dirty="0">
                <a:latin typeface="Consolas" panose="020B0609020204030204" pitchFamily="49" charset="0"/>
              </a:rPr>
              <a:t>[0] };</a:t>
            </a:r>
          </a:p>
          <a:p>
            <a:pPr marL="1257300" lvl="3" indent="0">
              <a:buNone/>
            </a:pPr>
            <a:r>
              <a:rPr lang="en-US" sz="1350" dirty="0">
                <a:latin typeface="Consolas" panose="020B0609020204030204" pitchFamily="49" charset="0"/>
              </a:rPr>
              <a:t>    double s{ (t - (</a:t>
            </a:r>
            <a:r>
              <a:rPr lang="en-US" sz="1350" dirty="0" err="1">
                <a:latin typeface="Consolas" panose="020B0609020204030204" pitchFamily="49" charset="0"/>
              </a:rPr>
              <a:t>ts</a:t>
            </a:r>
            <a:r>
              <a:rPr lang="en-US" sz="1350" dirty="0">
                <a:latin typeface="Consolas" panose="020B0609020204030204" pitchFamily="49" charset="0"/>
              </a:rPr>
              <a:t>[0] + </a:t>
            </a:r>
            <a:r>
              <a:rPr lang="en-US" sz="1350" dirty="0" err="1">
                <a:latin typeface="Consolas" panose="020B0609020204030204" pitchFamily="49" charset="0"/>
              </a:rPr>
              <a:t>ts</a:t>
            </a:r>
            <a:r>
              <a:rPr lang="en-US" sz="1350" dirty="0">
                <a:latin typeface="Consolas" panose="020B0609020204030204" pitchFamily="49" charset="0"/>
              </a:rPr>
              <a:t>[1])/2.0)/h }; // Shift and scale</a:t>
            </a:r>
          </a:p>
          <a:p>
            <a:pPr marL="1257300" lvl="3" indent="0">
              <a:buNone/>
            </a:pPr>
            <a:r>
              <a:rPr lang="en-US" sz="1350" dirty="0">
                <a:latin typeface="Consolas" panose="020B0609020204030204" pitchFamily="49" charset="0"/>
              </a:rPr>
              <a:t>    assert( (-0.5 &lt;= s) &amp;&amp; (s &lt;= 0.5) );</a:t>
            </a:r>
          </a:p>
          <a:p>
            <a:pPr marL="1257300" lvl="3" indent="0">
              <a:buNone/>
            </a:pPr>
            <a:endParaRPr lang="en-US" sz="1350" dirty="0">
              <a:latin typeface="Consolas" panose="020B0609020204030204" pitchFamily="49" charset="0"/>
            </a:endParaRPr>
          </a:p>
          <a:p>
            <a:pPr marL="1257300" lvl="3" indent="0">
              <a:buNone/>
            </a:pPr>
            <a:r>
              <a:rPr lang="en-US" sz="1350" dirty="0">
                <a:latin typeface="Consolas" panose="020B0609020204030204" pitchFamily="49" charset="0"/>
              </a:rPr>
              <a:t>    double   </a:t>
            </a:r>
            <a:r>
              <a:rPr lang="en-US" sz="1350" dirty="0" err="1">
                <a:latin typeface="Consolas" panose="020B0609020204030204" pitchFamily="49" charset="0"/>
              </a:rPr>
              <a:t>sum_ys</a:t>
            </a:r>
            <a:r>
              <a:rPr lang="en-US" sz="1350" dirty="0">
                <a:latin typeface="Consolas" panose="020B0609020204030204" pitchFamily="49" charset="0"/>
              </a:rPr>
              <a:t>{     </a:t>
            </a:r>
            <a:r>
              <a:rPr lang="en-US" sz="1350" dirty="0" err="1">
                <a:latin typeface="Consolas" panose="020B0609020204030204" pitchFamily="49" charset="0"/>
              </a:rPr>
              <a:t>ys</a:t>
            </a:r>
            <a:r>
              <a:rPr lang="en-US" sz="1350" dirty="0">
                <a:latin typeface="Consolas" panose="020B0609020204030204" pitchFamily="49" charset="0"/>
              </a:rPr>
              <a:t>[0] +  </a:t>
            </a:r>
            <a:r>
              <a:rPr lang="en-US" sz="1350" dirty="0" err="1">
                <a:latin typeface="Consolas" panose="020B0609020204030204" pitchFamily="49" charset="0"/>
              </a:rPr>
              <a:t>ys</a:t>
            </a:r>
            <a:r>
              <a:rPr lang="en-US" sz="1350" dirty="0">
                <a:latin typeface="Consolas" panose="020B0609020204030204" pitchFamily="49" charset="0"/>
              </a:rPr>
              <a:t>[1] };</a:t>
            </a:r>
          </a:p>
          <a:p>
            <a:pPr marL="1257300" lvl="3" indent="0">
              <a:buNone/>
            </a:pPr>
            <a:r>
              <a:rPr lang="en-US" sz="1350" dirty="0">
                <a:latin typeface="Consolas" panose="020B0609020204030204" pitchFamily="49" charset="0"/>
              </a:rPr>
              <a:t>    double  </a:t>
            </a:r>
            <a:r>
              <a:rPr lang="en-US" sz="1350" dirty="0" err="1">
                <a:latin typeface="Consolas" panose="020B0609020204030204" pitchFamily="49" charset="0"/>
              </a:rPr>
              <a:t>diff_ys</a:t>
            </a:r>
            <a:r>
              <a:rPr lang="en-US" sz="1350" dirty="0">
                <a:latin typeface="Consolas" panose="020B0609020204030204" pitchFamily="49" charset="0"/>
              </a:rPr>
              <a:t>{     </a:t>
            </a:r>
            <a:r>
              <a:rPr lang="en-US" sz="1350" dirty="0" err="1">
                <a:latin typeface="Consolas" panose="020B0609020204030204" pitchFamily="49" charset="0"/>
              </a:rPr>
              <a:t>ys</a:t>
            </a:r>
            <a:r>
              <a:rPr lang="en-US" sz="1350" dirty="0">
                <a:latin typeface="Consolas" panose="020B0609020204030204" pitchFamily="49" charset="0"/>
              </a:rPr>
              <a:t>[1] -  </a:t>
            </a:r>
            <a:r>
              <a:rPr lang="en-US" sz="1350" dirty="0" err="1">
                <a:latin typeface="Consolas" panose="020B0609020204030204" pitchFamily="49" charset="0"/>
              </a:rPr>
              <a:t>ys</a:t>
            </a:r>
            <a:r>
              <a:rPr lang="en-US" sz="1350" dirty="0">
                <a:latin typeface="Consolas" panose="020B0609020204030204" pitchFamily="49" charset="0"/>
              </a:rPr>
              <a:t>[0] };</a:t>
            </a:r>
          </a:p>
          <a:p>
            <a:pPr marL="1257300" lvl="3" indent="0">
              <a:buNone/>
            </a:pPr>
            <a:r>
              <a:rPr lang="en-US" sz="1350" dirty="0">
                <a:latin typeface="Consolas" panose="020B0609020204030204" pitchFamily="49" charset="0"/>
              </a:rPr>
              <a:t>    double  </a:t>
            </a:r>
            <a:r>
              <a:rPr lang="en-US" sz="1350" dirty="0" err="1">
                <a:latin typeface="Consolas" panose="020B0609020204030204" pitchFamily="49" charset="0"/>
              </a:rPr>
              <a:t>sum_dys</a:t>
            </a:r>
            <a:r>
              <a:rPr lang="en-US" sz="1350" dirty="0">
                <a:latin typeface="Consolas" panose="020B0609020204030204" pitchFamily="49" charset="0"/>
              </a:rPr>
              <a:t>{ h*(</a:t>
            </a:r>
            <a:r>
              <a:rPr lang="en-US" sz="1350" dirty="0" err="1">
                <a:latin typeface="Consolas" panose="020B0609020204030204" pitchFamily="49" charset="0"/>
              </a:rPr>
              <a:t>dys</a:t>
            </a:r>
            <a:r>
              <a:rPr lang="en-US" sz="1350" dirty="0">
                <a:latin typeface="Consolas" panose="020B0609020204030204" pitchFamily="49" charset="0"/>
              </a:rPr>
              <a:t>[0] + </a:t>
            </a:r>
            <a:r>
              <a:rPr lang="en-US" sz="1350" dirty="0" err="1">
                <a:latin typeface="Consolas" panose="020B0609020204030204" pitchFamily="49" charset="0"/>
              </a:rPr>
              <a:t>dys</a:t>
            </a:r>
            <a:r>
              <a:rPr lang="en-US" sz="1350" dirty="0">
                <a:latin typeface="Consolas" panose="020B0609020204030204" pitchFamily="49" charset="0"/>
              </a:rPr>
              <a:t>[1]) };</a:t>
            </a:r>
          </a:p>
          <a:p>
            <a:pPr marL="1257300" lvl="3" indent="0">
              <a:buNone/>
            </a:pPr>
            <a:r>
              <a:rPr lang="en-US" sz="1350" dirty="0">
                <a:latin typeface="Consolas" panose="020B0609020204030204" pitchFamily="49" charset="0"/>
              </a:rPr>
              <a:t>    double </a:t>
            </a:r>
            <a:r>
              <a:rPr lang="en-US" sz="1350" dirty="0" err="1">
                <a:latin typeface="Consolas" panose="020B0609020204030204" pitchFamily="49" charset="0"/>
              </a:rPr>
              <a:t>diff_dys</a:t>
            </a:r>
            <a:r>
              <a:rPr lang="en-US" sz="1350" dirty="0">
                <a:latin typeface="Consolas" panose="020B0609020204030204" pitchFamily="49" charset="0"/>
              </a:rPr>
              <a:t>{ h*(</a:t>
            </a:r>
            <a:r>
              <a:rPr lang="en-US" sz="1350" dirty="0" err="1">
                <a:latin typeface="Consolas" panose="020B0609020204030204" pitchFamily="49" charset="0"/>
              </a:rPr>
              <a:t>dys</a:t>
            </a:r>
            <a:r>
              <a:rPr lang="en-US" sz="1350" dirty="0">
                <a:latin typeface="Consolas" panose="020B0609020204030204" pitchFamily="49" charset="0"/>
              </a:rPr>
              <a:t>[1] - </a:t>
            </a:r>
            <a:r>
              <a:rPr lang="en-US" sz="1350" dirty="0" err="1">
                <a:latin typeface="Consolas" panose="020B0609020204030204" pitchFamily="49" charset="0"/>
              </a:rPr>
              <a:t>dys</a:t>
            </a:r>
            <a:r>
              <a:rPr lang="en-US" sz="1350" dirty="0">
                <a:latin typeface="Consolas" panose="020B0609020204030204" pitchFamily="49" charset="0"/>
              </a:rPr>
              <a:t>[0]) };</a:t>
            </a:r>
          </a:p>
          <a:p>
            <a:pPr marL="1257300" lvl="3" indent="0">
              <a:buNone/>
            </a:pPr>
            <a:endParaRPr lang="en-US" sz="1350" dirty="0">
              <a:latin typeface="Consolas" panose="020B0609020204030204" pitchFamily="49" charset="0"/>
            </a:endParaRPr>
          </a:p>
          <a:p>
            <a:pPr marL="1257300" lvl="3" indent="0">
              <a:buNone/>
            </a:pPr>
            <a:r>
              <a:rPr lang="en-US" sz="1350" dirty="0">
                <a:latin typeface="Consolas" panose="020B0609020204030204" pitchFamily="49" charset="0"/>
              </a:rPr>
              <a:t>    return </a:t>
            </a:r>
            <a:r>
              <a:rPr lang="pt-BR" sz="1350" dirty="0">
                <a:latin typeface="Consolas" panose="020B0609020204030204" pitchFamily="49" charset="0"/>
              </a:rPr>
              <a:t>(</a:t>
            </a:r>
          </a:p>
          <a:p>
            <a:pPr marL="1257300" lvl="3" indent="0">
              <a:buNone/>
            </a:pPr>
            <a:r>
              <a:rPr lang="pt-BR" sz="1350" dirty="0">
                <a:latin typeface="Consolas" panose="020B0609020204030204" pitchFamily="49" charset="0"/>
              </a:rPr>
              <a:t>        (</a:t>
            </a:r>
          </a:p>
          <a:p>
            <a:pPr marL="1257300" lvl="3" indent="0">
              <a:buNone/>
            </a:pPr>
            <a:r>
              <a:rPr lang="pt-BR" sz="1350" dirty="0">
                <a:latin typeface="Consolas" panose="020B0609020204030204" pitchFamily="49" charset="0"/>
              </a:rPr>
              <a:t>            (</a:t>
            </a:r>
          </a:p>
          <a:p>
            <a:pPr marL="1257300" lvl="3" indent="0">
              <a:buNone/>
            </a:pPr>
            <a:r>
              <a:rPr lang="pt-BR" sz="1350" dirty="0">
                <a:latin typeface="Consolas" panose="020B0609020204030204" pitchFamily="49" charset="0"/>
              </a:rPr>
              <a:t>                sum_dys - 2.0*diff_ys</a:t>
            </a:r>
          </a:p>
          <a:p>
            <a:pPr marL="1257300" lvl="3" indent="0">
              <a:buNone/>
            </a:pPr>
            <a:r>
              <a:rPr lang="pt-BR" sz="1350" dirty="0">
                <a:latin typeface="Consolas" panose="020B0609020204030204" pitchFamily="49" charset="0"/>
              </a:rPr>
              <a:t>            )*s + 0.5*diff_dys</a:t>
            </a:r>
          </a:p>
          <a:p>
            <a:pPr marL="1257300" lvl="3" indent="0">
              <a:buNone/>
            </a:pPr>
            <a:r>
              <a:rPr lang="pt-BR" sz="1350" dirty="0">
                <a:latin typeface="Consolas" panose="020B0609020204030204" pitchFamily="49" charset="0"/>
              </a:rPr>
              <a:t>        )*s + 1.5*diff_ys - 0.25*sum_dys</a:t>
            </a:r>
          </a:p>
          <a:p>
            <a:pPr marL="1257300" lvl="3" indent="0">
              <a:buNone/>
            </a:pPr>
            <a:r>
              <a:rPr lang="pt-BR" sz="1350" dirty="0">
                <a:latin typeface="Consolas" panose="020B0609020204030204" pitchFamily="49" charset="0"/>
              </a:rPr>
              <a:t>    )*s + 0.5*sum_ys - diff_dys/8.0;</a:t>
            </a:r>
            <a:endParaRPr lang="en-US" sz="1350" dirty="0">
              <a:latin typeface="Consolas" panose="020B0609020204030204" pitchFamily="49" charset="0"/>
            </a:endParaRPr>
          </a:p>
          <a:p>
            <a:pPr marL="1257300" lvl="3" indent="0">
              <a:buNone/>
            </a:pPr>
            <a:r>
              <a:rPr lang="en-US" sz="1350" dirty="0">
                <a:latin typeface="Consolas" panose="020B0609020204030204" pitchFamily="49" charset="0"/>
              </a:rPr>
              <a:t>}</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15</a:t>
            </a:fld>
            <a:endParaRPr lang="en-CA"/>
          </a:p>
        </p:txBody>
      </p:sp>
    </p:spTree>
    <p:custDataLst>
      <p:tags r:id="rId1"/>
    </p:custDataLst>
    <p:extLst>
      <p:ext uri="{BB962C8B-B14F-4D97-AF65-F5344CB8AC3E}">
        <p14:creationId xmlns:p14="http://schemas.microsoft.com/office/powerpoint/2010/main" val="42079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Approximating at intermediate values of </a:t>
            </a:r>
            <a:r>
              <a:rPr lang="en-US" i="1" dirty="0">
                <a:latin typeface="Times New Roman" panose="02020603050405020304" pitchFamily="18" charset="0"/>
              </a:rPr>
              <a:t>t</a:t>
            </a:r>
            <a:endParaRPr lang="en-US" dirty="0"/>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4525963"/>
          </a:xfrm>
        </p:spPr>
        <p:txBody>
          <a:bodyPr/>
          <a:lstStyle/>
          <a:p>
            <a:r>
              <a:rPr lang="en-US" dirty="0"/>
              <a:t>Which is better?</a:t>
            </a:r>
          </a:p>
          <a:p>
            <a:pPr lvl="1"/>
            <a:r>
              <a:rPr lang="en-US" dirty="0"/>
              <a:t>We will take an </a:t>
            </a:r>
            <a:r>
              <a:rPr lang="en-US" cap="small" dirty="0" err="1"/>
              <a:t>ivp</a:t>
            </a:r>
            <a:r>
              <a:rPr lang="en-US" dirty="0"/>
              <a:t> to which we know the solution and find:</a:t>
            </a:r>
          </a:p>
          <a:p>
            <a:pPr marL="1371600" lvl="2" indent="-457200">
              <a:buFont typeface="+mj-lt"/>
              <a:buAutoNum type="arabicPeriod"/>
            </a:pPr>
            <a:r>
              <a:rPr lang="en-US" dirty="0"/>
              <a:t>The linear polynomial interpolating</a:t>
            </a:r>
            <a:br>
              <a:rPr lang="en-US" dirty="0"/>
            </a:br>
            <a:r>
              <a:rPr lang="en-US" dirty="0">
                <a:latin typeface="Times New Roman" panose="02020603050405020304" pitchFamily="18" charset="0"/>
              </a:rPr>
              <a:t>		            (0.20, </a:t>
            </a:r>
            <a:r>
              <a:rPr lang="en-US" i="1" dirty="0">
                <a:latin typeface="Times New Roman" panose="02020603050405020304" pitchFamily="18" charset="0"/>
              </a:rPr>
              <a:t>y</a:t>
            </a:r>
            <a:r>
              <a:rPr lang="en-US" dirty="0">
                <a:latin typeface="Times New Roman" panose="02020603050405020304" pitchFamily="18" charset="0"/>
              </a:rPr>
              <a:t>(0.20)), (0.25, </a:t>
            </a:r>
            <a:r>
              <a:rPr lang="en-US" i="1" dirty="0">
                <a:latin typeface="Times New Roman" panose="02020603050405020304" pitchFamily="18" charset="0"/>
              </a:rPr>
              <a:t>y</a:t>
            </a:r>
            <a:r>
              <a:rPr lang="en-US" dirty="0">
                <a:latin typeface="Times New Roman" panose="02020603050405020304" pitchFamily="18" charset="0"/>
              </a:rPr>
              <a:t>(0.25))</a:t>
            </a:r>
          </a:p>
          <a:p>
            <a:pPr marL="1371600" lvl="2" indent="-457200">
              <a:buFont typeface="+mj-lt"/>
              <a:buAutoNum type="arabicPeriod"/>
            </a:pPr>
            <a:r>
              <a:rPr lang="en-US" dirty="0"/>
              <a:t>The cubic polynomial interpolating</a:t>
            </a:r>
            <a:br>
              <a:rPr lang="en-US" dirty="0"/>
            </a:br>
            <a:r>
              <a:rPr lang="en-US" dirty="0">
                <a:latin typeface="Times New Roman" panose="02020603050405020304" pitchFamily="18" charset="0"/>
              </a:rPr>
              <a:t>         (0.15, </a:t>
            </a:r>
            <a:r>
              <a:rPr lang="en-US" i="1" dirty="0">
                <a:latin typeface="Times New Roman" panose="02020603050405020304" pitchFamily="18" charset="0"/>
              </a:rPr>
              <a:t>y</a:t>
            </a:r>
            <a:r>
              <a:rPr lang="en-US" dirty="0">
                <a:latin typeface="Times New Roman" panose="02020603050405020304" pitchFamily="18" charset="0"/>
              </a:rPr>
              <a:t>(0.15)), (0.20, </a:t>
            </a:r>
            <a:r>
              <a:rPr lang="en-US" i="1" dirty="0">
                <a:latin typeface="Times New Roman" panose="02020603050405020304" pitchFamily="18" charset="0"/>
              </a:rPr>
              <a:t>y</a:t>
            </a:r>
            <a:r>
              <a:rPr lang="en-US" dirty="0">
                <a:latin typeface="Times New Roman" panose="02020603050405020304" pitchFamily="18" charset="0"/>
              </a:rPr>
              <a:t>(0.20)), (0.25, </a:t>
            </a:r>
            <a:r>
              <a:rPr lang="en-US" i="1" dirty="0">
                <a:latin typeface="Times New Roman" panose="02020603050405020304" pitchFamily="18" charset="0"/>
              </a:rPr>
              <a:t>y</a:t>
            </a:r>
            <a:r>
              <a:rPr lang="en-US" dirty="0">
                <a:latin typeface="Times New Roman" panose="02020603050405020304" pitchFamily="18" charset="0"/>
              </a:rPr>
              <a:t>(0.25)), (0.30, </a:t>
            </a:r>
            <a:r>
              <a:rPr lang="en-US" i="1" dirty="0">
                <a:latin typeface="Times New Roman" panose="02020603050405020304" pitchFamily="18" charset="0"/>
              </a:rPr>
              <a:t>y</a:t>
            </a:r>
            <a:r>
              <a:rPr lang="en-US" dirty="0">
                <a:latin typeface="Times New Roman" panose="02020603050405020304" pitchFamily="18" charset="0"/>
              </a:rPr>
              <a:t>(0.30))</a:t>
            </a:r>
          </a:p>
          <a:p>
            <a:pPr marL="1371600" lvl="2" indent="-457200">
              <a:buFont typeface="+mj-lt"/>
              <a:buAutoNum type="arabicPeriod"/>
            </a:pPr>
            <a:r>
              <a:rPr lang="en-US" dirty="0"/>
              <a:t>The cubic spline</a:t>
            </a:r>
            <a:br>
              <a:rPr lang="en-US" dirty="0"/>
            </a:br>
            <a:r>
              <a:rPr lang="en-US" dirty="0">
                <a:latin typeface="Times New Roman" panose="02020603050405020304" pitchFamily="18" charset="0"/>
              </a:rPr>
              <a:t>		            (0.20, </a:t>
            </a:r>
            <a:r>
              <a:rPr lang="en-US" i="1" dirty="0">
                <a:latin typeface="Times New Roman" panose="02020603050405020304" pitchFamily="18" charset="0"/>
              </a:rPr>
              <a:t>y</a:t>
            </a:r>
            <a:r>
              <a:rPr lang="en-US" dirty="0">
                <a:latin typeface="Times New Roman" panose="02020603050405020304" pitchFamily="18" charset="0"/>
              </a:rPr>
              <a:t>(0.20)), (0.25, </a:t>
            </a:r>
            <a:r>
              <a:rPr lang="en-US" i="1" dirty="0">
                <a:latin typeface="Times New Roman" panose="02020603050405020304" pitchFamily="18" charset="0"/>
              </a:rPr>
              <a:t>y</a:t>
            </a:r>
            <a:r>
              <a:rPr lang="en-US" dirty="0">
                <a:latin typeface="Times New Roman" panose="02020603050405020304" pitchFamily="18" charset="0"/>
              </a:rPr>
              <a:t>(0.25))</a:t>
            </a:r>
          </a:p>
          <a:p>
            <a:pPr lvl="1"/>
            <a:r>
              <a:rPr lang="en-US" dirty="0"/>
              <a:t>We will then evaluate the actual solution and these approximations at the point</a:t>
            </a:r>
            <a:r>
              <a:rPr lang="en-US" dirty="0">
                <a:latin typeface="Times New Roman" panose="02020603050405020304" pitchFamily="18" charset="0"/>
              </a:rPr>
              <a:t> </a:t>
            </a:r>
            <a:r>
              <a:rPr lang="en-US" i="1" dirty="0">
                <a:latin typeface="Times New Roman" panose="02020603050405020304" pitchFamily="18" charset="0"/>
              </a:rPr>
              <a:t>t</a:t>
            </a:r>
            <a:r>
              <a:rPr lang="en-US" dirty="0">
                <a:latin typeface="Times New Roman" panose="02020603050405020304" pitchFamily="18" charset="0"/>
              </a:rPr>
              <a:t> = 0.2353243</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16</a:t>
            </a:fld>
            <a:endParaRPr lang="en-CA"/>
          </a:p>
        </p:txBody>
      </p:sp>
    </p:spTree>
    <p:custDataLst>
      <p:tags r:id="rId1"/>
    </p:custDataLst>
    <p:extLst>
      <p:ext uri="{BB962C8B-B14F-4D97-AF65-F5344CB8AC3E}">
        <p14:creationId xmlns:p14="http://schemas.microsoft.com/office/powerpoint/2010/main" val="410336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Approximating at intermediate values of </a:t>
            </a:r>
            <a:r>
              <a:rPr lang="en-US" i="1" dirty="0">
                <a:latin typeface="Times New Roman" panose="02020603050405020304" pitchFamily="18" charset="0"/>
              </a:rPr>
              <a:t>t</a:t>
            </a:r>
            <a:endParaRPr lang="en-US" dirty="0"/>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4525963"/>
          </a:xfrm>
        </p:spPr>
        <p:txBody>
          <a:bodyPr/>
          <a:lstStyle/>
          <a:p>
            <a:r>
              <a:rPr lang="en-US" dirty="0"/>
              <a:t>First, let’s start the 1</a:t>
            </a:r>
            <a:r>
              <a:rPr lang="en-US" baseline="30000" dirty="0"/>
              <a:t>st</a:t>
            </a:r>
            <a:r>
              <a:rPr lang="en-US" dirty="0"/>
              <a:t>-order </a:t>
            </a:r>
            <a:r>
              <a:rPr lang="en-US" cap="small" dirty="0" err="1"/>
              <a:t>ivp</a:t>
            </a:r>
            <a:r>
              <a:rPr lang="en-US" dirty="0"/>
              <a:t>:</a:t>
            </a:r>
          </a:p>
          <a:p>
            <a:endParaRPr lang="en-US" dirty="0">
              <a:latin typeface="Times New Roman" panose="02020603050405020304" pitchFamily="18" charset="0"/>
            </a:endParaRPr>
          </a:p>
          <a:p>
            <a:endParaRPr lang="en-US" dirty="0">
              <a:latin typeface="Times New Roman" panose="02020603050405020304" pitchFamily="18" charset="0"/>
            </a:endParaRPr>
          </a:p>
          <a:p>
            <a:pPr lvl="1"/>
            <a:r>
              <a:rPr lang="en-US" dirty="0"/>
              <a:t>Here,</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(0.2353243) = 0.7903145090700692</a:t>
            </a:r>
          </a:p>
          <a:p>
            <a:pPr marL="457200" lvl="1" indent="0">
              <a:buNone/>
            </a:pPr>
            <a:r>
              <a:rPr lang="en-US" dirty="0">
                <a:latin typeface="Times New Roman" panose="02020603050405020304" pitchFamily="18" charset="0"/>
              </a:rPr>
              <a:t>	</a:t>
            </a:r>
            <a:r>
              <a:rPr lang="en-US" dirty="0"/>
              <a:t>Linear interpolating polynomial:	</a:t>
            </a:r>
            <a:r>
              <a:rPr lang="en-US" dirty="0">
                <a:solidFill>
                  <a:schemeClr val="bg1"/>
                </a:solidFill>
                <a:latin typeface="Times New Roman" panose="02020603050405020304" pitchFamily="18" charset="0"/>
              </a:rPr>
              <a:t>0.7905207882879153</a:t>
            </a:r>
          </a:p>
          <a:p>
            <a:pPr marL="457200" lvl="1" indent="0">
              <a:buNone/>
            </a:pPr>
            <a:r>
              <a:rPr lang="en-US" dirty="0">
                <a:latin typeface="Times New Roman" panose="02020603050405020304" pitchFamily="18" charset="0"/>
              </a:rPr>
              <a:t>		Absolute error:			</a:t>
            </a:r>
            <a:r>
              <a:rPr lang="en-US" dirty="0">
                <a:solidFill>
                  <a:schemeClr val="bg1"/>
                </a:solidFill>
                <a:latin typeface="Times New Roman" panose="02020603050405020304" pitchFamily="18" charset="0"/>
              </a:rPr>
              <a:t>0.0002062</a:t>
            </a:r>
            <a:r>
              <a:rPr lang="en-US" dirty="0">
                <a:latin typeface="Times New Roman" panose="02020603050405020304" pitchFamily="18" charset="0"/>
              </a:rPr>
              <a:t>	</a:t>
            </a:r>
          </a:p>
          <a:p>
            <a:pPr marL="457200" lvl="1" indent="0">
              <a:buNone/>
            </a:pPr>
            <a:r>
              <a:rPr lang="en-US" dirty="0"/>
              <a:t>	Cubic interpolating polynomial:		</a:t>
            </a:r>
            <a:r>
              <a:rPr lang="en-US" dirty="0">
                <a:solidFill>
                  <a:schemeClr val="bg1"/>
                </a:solidFill>
                <a:latin typeface="Times New Roman" panose="02020603050405020304" pitchFamily="18" charset="0"/>
              </a:rPr>
              <a:t>0.7903144140636057</a:t>
            </a:r>
            <a:r>
              <a:rPr lang="en-US" dirty="0">
                <a:solidFill>
                  <a:schemeClr val="bg1"/>
                </a:solidFill>
              </a:rPr>
              <a:t> </a:t>
            </a:r>
          </a:p>
          <a:p>
            <a:pPr marL="457200" lvl="1" indent="0">
              <a:buNone/>
            </a:pPr>
            <a:r>
              <a:rPr lang="en-US" dirty="0"/>
              <a:t>	</a:t>
            </a:r>
            <a:r>
              <a:rPr lang="en-US" dirty="0">
                <a:latin typeface="Times New Roman" panose="02020603050405020304" pitchFamily="18" charset="0"/>
              </a:rPr>
              <a:t>	Absolute error:			0.0000000</a:t>
            </a:r>
            <a:r>
              <a:rPr lang="en-US" dirty="0">
                <a:solidFill>
                  <a:schemeClr val="bg1"/>
                </a:solidFill>
                <a:latin typeface="Times New Roman" panose="02020603050405020304" pitchFamily="18" charset="0"/>
              </a:rPr>
              <a:t>9501</a:t>
            </a:r>
          </a:p>
          <a:p>
            <a:pPr marL="457200" lvl="1" indent="0">
              <a:buNone/>
            </a:pPr>
            <a:r>
              <a:rPr lang="en-US" dirty="0">
                <a:latin typeface="Times New Roman" panose="02020603050405020304" pitchFamily="18" charset="0"/>
              </a:rPr>
              <a:t>	</a:t>
            </a:r>
            <a:r>
              <a:rPr lang="en-US" dirty="0"/>
              <a:t>Cubic spline:				</a:t>
            </a:r>
            <a:r>
              <a:rPr lang="en-US" dirty="0">
                <a:latin typeface="Times New Roman" panose="02020603050405020304" pitchFamily="18" charset="0"/>
              </a:rPr>
              <a:t>0.7903145001464866</a:t>
            </a:r>
            <a:r>
              <a:rPr lang="en-US" dirty="0">
                <a:solidFill>
                  <a:schemeClr val="bg1"/>
                </a:solidFill>
              </a:rPr>
              <a:t> </a:t>
            </a:r>
            <a:r>
              <a:rPr lang="en-US" dirty="0">
                <a:latin typeface="Times New Roman" panose="02020603050405020304" pitchFamily="18" charset="0"/>
              </a:rPr>
              <a:t>	 </a:t>
            </a:r>
          </a:p>
          <a:p>
            <a:pPr marL="457200" lvl="1" indent="0">
              <a:buNone/>
            </a:pPr>
            <a:r>
              <a:rPr lang="en-US" dirty="0"/>
              <a:t>	</a:t>
            </a:r>
            <a:r>
              <a:rPr lang="en-US" dirty="0">
                <a:latin typeface="Times New Roman" panose="02020603050405020304" pitchFamily="18" charset="0"/>
              </a:rPr>
              <a:t>	Absolute error:			0.00000000</a:t>
            </a:r>
            <a:r>
              <a:rPr lang="en-US" dirty="0">
                <a:solidFill>
                  <a:schemeClr val="bg1"/>
                </a:solidFill>
                <a:latin typeface="Times New Roman" panose="02020603050405020304" pitchFamily="18" charset="0"/>
              </a:rPr>
              <a:t>8924</a:t>
            </a:r>
          </a:p>
          <a:p>
            <a:pPr marL="457200" lvl="1" indent="0">
              <a:buNone/>
            </a:pPr>
            <a:r>
              <a:rPr lang="en-US" dirty="0">
                <a:latin typeface="Times New Roman" panose="02020603050405020304" pitchFamily="18" charset="0"/>
              </a:rPr>
              <a:t>	 </a:t>
            </a:r>
          </a:p>
          <a:p>
            <a:pPr marL="457200" lvl="1"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17</a:t>
            </a:fld>
            <a:endParaRPr lang="en-CA"/>
          </a:p>
        </p:txBody>
      </p:sp>
      <p:graphicFrame>
        <p:nvGraphicFramePr>
          <p:cNvPr id="7" name="Object 6">
            <a:extLst>
              <a:ext uri="{FF2B5EF4-FFF2-40B4-BE49-F238E27FC236}">
                <a16:creationId xmlns:a16="http://schemas.microsoft.com/office/drawing/2014/main" id="{B43AAE02-320B-4288-9297-FB318A5454B8}"/>
              </a:ext>
            </a:extLst>
          </p:cNvPr>
          <p:cNvGraphicFramePr>
            <a:graphicFrameLocks noChangeAspect="1"/>
          </p:cNvGraphicFramePr>
          <p:nvPr>
            <p:extLst>
              <p:ext uri="{D42A27DB-BD31-4B8C-83A1-F6EECF244321}">
                <p14:modId xmlns:p14="http://schemas.microsoft.com/office/powerpoint/2010/main" val="2023386709"/>
              </p:ext>
            </p:extLst>
          </p:nvPr>
        </p:nvGraphicFramePr>
        <p:xfrm>
          <a:off x="2340451" y="1969810"/>
          <a:ext cx="1611789" cy="935990"/>
        </p:xfrm>
        <a:graphic>
          <a:graphicData uri="http://schemas.openxmlformats.org/presentationml/2006/ole">
            <mc:AlternateContent xmlns:mc="http://schemas.openxmlformats.org/markup-compatibility/2006">
              <mc:Choice xmlns:v="urn:schemas-microsoft-com:vml" Requires="v">
                <p:oleObj name="Equation" r:id="rId3" imgW="914400" imgH="533160" progId="Equation.DSMT4">
                  <p:embed/>
                </p:oleObj>
              </mc:Choice>
              <mc:Fallback>
                <p:oleObj name="Equation" r:id="rId3" imgW="914400" imgH="533160" progId="Equation.DSMT4">
                  <p:embed/>
                  <p:pic>
                    <p:nvPicPr>
                      <p:cNvPr id="7" name="Object 6">
                        <a:extLst>
                          <a:ext uri="{FF2B5EF4-FFF2-40B4-BE49-F238E27FC236}">
                            <a16:creationId xmlns:a16="http://schemas.microsoft.com/office/drawing/2014/main" id="{B43AAE02-320B-4288-9297-FB318A5454B8}"/>
                          </a:ext>
                        </a:extLst>
                      </p:cNvPr>
                      <p:cNvPicPr/>
                      <p:nvPr/>
                    </p:nvPicPr>
                    <p:blipFill>
                      <a:blip r:embed="rId4"/>
                      <a:stretch>
                        <a:fillRect/>
                      </a:stretch>
                    </p:blipFill>
                    <p:spPr>
                      <a:xfrm>
                        <a:off x="2340451" y="1969810"/>
                        <a:ext cx="1611789" cy="93599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686F645-BC82-4B2B-AB76-9C1CEA9F6167}"/>
              </a:ext>
            </a:extLst>
          </p:cNvPr>
          <p:cNvGraphicFramePr>
            <a:graphicFrameLocks noChangeAspect="1"/>
          </p:cNvGraphicFramePr>
          <p:nvPr>
            <p:extLst>
              <p:ext uri="{D42A27DB-BD31-4B8C-83A1-F6EECF244321}">
                <p14:modId xmlns:p14="http://schemas.microsoft.com/office/powerpoint/2010/main" val="1102096459"/>
              </p:ext>
            </p:extLst>
          </p:nvPr>
        </p:nvGraphicFramePr>
        <p:xfrm>
          <a:off x="4400550" y="2214761"/>
          <a:ext cx="1096962" cy="446088"/>
        </p:xfrm>
        <a:graphic>
          <a:graphicData uri="http://schemas.openxmlformats.org/presentationml/2006/ole">
            <mc:AlternateContent xmlns:mc="http://schemas.openxmlformats.org/markup-compatibility/2006">
              <mc:Choice xmlns:v="urn:schemas-microsoft-com:vml" Requires="v">
                <p:oleObj name="Equation" r:id="rId5" imgW="622080" imgH="253800" progId="Equation.DSMT4">
                  <p:embed/>
                </p:oleObj>
              </mc:Choice>
              <mc:Fallback>
                <p:oleObj name="Equation" r:id="rId5" imgW="622080" imgH="253800" progId="Equation.DSMT4">
                  <p:embed/>
                  <p:pic>
                    <p:nvPicPr>
                      <p:cNvPr id="8" name="Object 7">
                        <a:extLst>
                          <a:ext uri="{FF2B5EF4-FFF2-40B4-BE49-F238E27FC236}">
                            <a16:creationId xmlns:a16="http://schemas.microsoft.com/office/drawing/2014/main" id="{E686F645-BC82-4B2B-AB76-9C1CEA9F6167}"/>
                          </a:ext>
                        </a:extLst>
                      </p:cNvPr>
                      <p:cNvPicPr/>
                      <p:nvPr/>
                    </p:nvPicPr>
                    <p:blipFill>
                      <a:blip r:embed="rId6"/>
                      <a:stretch>
                        <a:fillRect/>
                      </a:stretch>
                    </p:blipFill>
                    <p:spPr>
                      <a:xfrm>
                        <a:off x="4400550" y="2214761"/>
                        <a:ext cx="1096962" cy="4460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9893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Approximating at intermediate values of </a:t>
            </a:r>
            <a:r>
              <a:rPr lang="en-US" i="1" dirty="0">
                <a:latin typeface="Times New Roman" panose="02020603050405020304" pitchFamily="18" charset="0"/>
              </a:rPr>
              <a:t>t</a:t>
            </a:r>
            <a:endParaRPr lang="en-US" dirty="0"/>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4525963"/>
          </a:xfrm>
        </p:spPr>
        <p:txBody>
          <a:bodyPr/>
          <a:lstStyle/>
          <a:p>
            <a:r>
              <a:rPr lang="en-US" dirty="0"/>
              <a:t>Next, let’s consider :</a:t>
            </a:r>
          </a:p>
          <a:p>
            <a:endParaRPr lang="en-US" dirty="0">
              <a:latin typeface="Times New Roman" panose="02020603050405020304" pitchFamily="18" charset="0"/>
            </a:endParaRPr>
          </a:p>
          <a:p>
            <a:endParaRPr lang="en-US" dirty="0">
              <a:latin typeface="Times New Roman" panose="02020603050405020304" pitchFamily="18" charset="0"/>
            </a:endParaRPr>
          </a:p>
          <a:p>
            <a:pPr lvl="1"/>
            <a:r>
              <a:rPr lang="en-US" dirty="0"/>
              <a:t>Here,</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(0.2353243) = 1.022125607413852</a:t>
            </a:r>
          </a:p>
          <a:p>
            <a:pPr marL="457200" lvl="1" indent="0">
              <a:buNone/>
            </a:pPr>
            <a:r>
              <a:rPr lang="en-US" dirty="0">
                <a:latin typeface="Times New Roman" panose="02020603050405020304" pitchFamily="18" charset="0"/>
              </a:rPr>
              <a:t>	</a:t>
            </a:r>
            <a:r>
              <a:rPr lang="en-US" dirty="0"/>
              <a:t>Linear interpolating polynomial:	</a:t>
            </a:r>
            <a:r>
              <a:rPr lang="en-US" dirty="0">
                <a:latin typeface="Times New Roman" panose="02020603050405020304" pitchFamily="18" charset="0"/>
              </a:rPr>
              <a:t>1.022252377336976</a:t>
            </a:r>
            <a:endParaRPr lang="en-US" dirty="0">
              <a:solidFill>
                <a:schemeClr val="bg1"/>
              </a:solidFill>
              <a:latin typeface="Times New Roman" panose="02020603050405020304" pitchFamily="18" charset="0"/>
            </a:endParaRPr>
          </a:p>
          <a:p>
            <a:pPr marL="457200" lvl="1" indent="0">
              <a:buNone/>
            </a:pPr>
            <a:r>
              <a:rPr lang="en-US" dirty="0">
                <a:latin typeface="Times New Roman" panose="02020603050405020304" pitchFamily="18" charset="0"/>
              </a:rPr>
              <a:t>		Absolute error:			0.0001268</a:t>
            </a:r>
          </a:p>
          <a:p>
            <a:pPr marL="457200" lvl="1" indent="0">
              <a:buNone/>
            </a:pPr>
            <a:r>
              <a:rPr lang="en-US" dirty="0"/>
              <a:t>	Cubic interpolating polynomial:		</a:t>
            </a:r>
            <a:r>
              <a:rPr lang="en-US" dirty="0">
                <a:latin typeface="Times New Roman" panose="02020603050405020304" pitchFamily="18" charset="0"/>
              </a:rPr>
              <a:t>1.022125194141359</a:t>
            </a:r>
            <a:r>
              <a:rPr lang="en-US" dirty="0">
                <a:solidFill>
                  <a:schemeClr val="bg1"/>
                </a:solidFill>
              </a:rPr>
              <a:t> </a:t>
            </a:r>
          </a:p>
          <a:p>
            <a:pPr marL="457200" lvl="1" indent="0">
              <a:buNone/>
            </a:pPr>
            <a:r>
              <a:rPr lang="en-US" dirty="0"/>
              <a:t>	</a:t>
            </a:r>
            <a:r>
              <a:rPr lang="en-US" dirty="0">
                <a:latin typeface="Times New Roman" panose="02020603050405020304" pitchFamily="18" charset="0"/>
              </a:rPr>
              <a:t>	Absolute error:			0.0000004133</a:t>
            </a:r>
            <a:endParaRPr lang="en-US" dirty="0">
              <a:solidFill>
                <a:schemeClr val="bg1"/>
              </a:solidFill>
              <a:latin typeface="Times New Roman" panose="02020603050405020304" pitchFamily="18" charset="0"/>
            </a:endParaRPr>
          </a:p>
          <a:p>
            <a:pPr marL="457200" lvl="1" indent="0">
              <a:buNone/>
            </a:pPr>
            <a:r>
              <a:rPr lang="en-US" dirty="0">
                <a:latin typeface="Times New Roman" panose="02020603050405020304" pitchFamily="18" charset="0"/>
              </a:rPr>
              <a:t>	</a:t>
            </a:r>
            <a:r>
              <a:rPr lang="en-US" dirty="0"/>
              <a:t>Cubic spline:				</a:t>
            </a:r>
            <a:r>
              <a:rPr lang="en-US" dirty="0">
                <a:latin typeface="Times New Roman" panose="02020603050405020304" pitchFamily="18" charset="0"/>
              </a:rPr>
              <a:t>1.022125568692043</a:t>
            </a:r>
            <a:r>
              <a:rPr lang="en-US" dirty="0">
                <a:solidFill>
                  <a:schemeClr val="bg1"/>
                </a:solidFill>
              </a:rPr>
              <a:t> </a:t>
            </a:r>
            <a:r>
              <a:rPr lang="en-US" dirty="0">
                <a:latin typeface="Times New Roman" panose="02020603050405020304" pitchFamily="18" charset="0"/>
              </a:rPr>
              <a:t>	 </a:t>
            </a:r>
          </a:p>
          <a:p>
            <a:pPr marL="457200" lvl="1" indent="0">
              <a:buNone/>
            </a:pPr>
            <a:r>
              <a:rPr lang="en-US" dirty="0"/>
              <a:t>	</a:t>
            </a:r>
            <a:r>
              <a:rPr lang="en-US" dirty="0">
                <a:latin typeface="Times New Roman" panose="02020603050405020304" pitchFamily="18" charset="0"/>
              </a:rPr>
              <a:t>	Absolute error:			0.00000003872</a:t>
            </a:r>
            <a:endParaRPr lang="en-US" dirty="0">
              <a:solidFill>
                <a:schemeClr val="bg1"/>
              </a:solidFill>
              <a:latin typeface="Times New Roman" panose="02020603050405020304" pitchFamily="18" charset="0"/>
            </a:endParaRPr>
          </a:p>
          <a:p>
            <a:pPr marL="457200" lvl="1" indent="0">
              <a:buNone/>
            </a:pPr>
            <a:r>
              <a:rPr lang="en-US" dirty="0">
                <a:latin typeface="Times New Roman" panose="02020603050405020304" pitchFamily="18" charset="0"/>
              </a:rPr>
              <a:t>	 </a:t>
            </a:r>
          </a:p>
          <a:p>
            <a:pPr marL="457200" lvl="1"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18</a:t>
            </a:fld>
            <a:endParaRPr lang="en-CA"/>
          </a:p>
        </p:txBody>
      </p:sp>
      <p:graphicFrame>
        <p:nvGraphicFramePr>
          <p:cNvPr id="7" name="Object 6">
            <a:extLst>
              <a:ext uri="{FF2B5EF4-FFF2-40B4-BE49-F238E27FC236}">
                <a16:creationId xmlns:a16="http://schemas.microsoft.com/office/drawing/2014/main" id="{B43AAE02-320B-4288-9297-FB318A5454B8}"/>
              </a:ext>
            </a:extLst>
          </p:cNvPr>
          <p:cNvGraphicFramePr>
            <a:graphicFrameLocks noChangeAspect="1"/>
          </p:cNvGraphicFramePr>
          <p:nvPr>
            <p:extLst>
              <p:ext uri="{D42A27DB-BD31-4B8C-83A1-F6EECF244321}">
                <p14:modId xmlns:p14="http://schemas.microsoft.com/office/powerpoint/2010/main" val="3251259778"/>
              </p:ext>
            </p:extLst>
          </p:nvPr>
        </p:nvGraphicFramePr>
        <p:xfrm>
          <a:off x="892096" y="1926343"/>
          <a:ext cx="3338512" cy="935037"/>
        </p:xfrm>
        <a:graphic>
          <a:graphicData uri="http://schemas.openxmlformats.org/presentationml/2006/ole">
            <mc:AlternateContent xmlns:mc="http://schemas.openxmlformats.org/markup-compatibility/2006">
              <mc:Choice xmlns:v="urn:schemas-microsoft-com:vml" Requires="v">
                <p:oleObj name="Equation" r:id="rId3" imgW="1892160" imgH="533160" progId="Equation.DSMT4">
                  <p:embed/>
                </p:oleObj>
              </mc:Choice>
              <mc:Fallback>
                <p:oleObj name="Equation" r:id="rId3" imgW="1892160" imgH="533160" progId="Equation.DSMT4">
                  <p:embed/>
                  <p:pic>
                    <p:nvPicPr>
                      <p:cNvPr id="7" name="Object 6">
                        <a:extLst>
                          <a:ext uri="{FF2B5EF4-FFF2-40B4-BE49-F238E27FC236}">
                            <a16:creationId xmlns:a16="http://schemas.microsoft.com/office/drawing/2014/main" id="{B43AAE02-320B-4288-9297-FB318A5454B8}"/>
                          </a:ext>
                        </a:extLst>
                      </p:cNvPr>
                      <p:cNvPicPr/>
                      <p:nvPr/>
                    </p:nvPicPr>
                    <p:blipFill>
                      <a:blip r:embed="rId4"/>
                      <a:stretch>
                        <a:fillRect/>
                      </a:stretch>
                    </p:blipFill>
                    <p:spPr>
                      <a:xfrm>
                        <a:off x="892096" y="1926343"/>
                        <a:ext cx="3338512" cy="9350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686F645-BC82-4B2B-AB76-9C1CEA9F6167}"/>
              </a:ext>
            </a:extLst>
          </p:cNvPr>
          <p:cNvGraphicFramePr>
            <a:graphicFrameLocks noChangeAspect="1"/>
          </p:cNvGraphicFramePr>
          <p:nvPr>
            <p:extLst>
              <p:ext uri="{D42A27DB-BD31-4B8C-83A1-F6EECF244321}">
                <p14:modId xmlns:p14="http://schemas.microsoft.com/office/powerpoint/2010/main" val="3369520948"/>
              </p:ext>
            </p:extLst>
          </p:nvPr>
        </p:nvGraphicFramePr>
        <p:xfrm>
          <a:off x="4568825" y="1891328"/>
          <a:ext cx="3736975" cy="890587"/>
        </p:xfrm>
        <a:graphic>
          <a:graphicData uri="http://schemas.openxmlformats.org/presentationml/2006/ole">
            <mc:AlternateContent xmlns:mc="http://schemas.openxmlformats.org/markup-compatibility/2006">
              <mc:Choice xmlns:v="urn:schemas-microsoft-com:vml" Requires="v">
                <p:oleObj name="Equation" r:id="rId5" imgW="2120760" imgH="507960" progId="Equation.DSMT4">
                  <p:embed/>
                </p:oleObj>
              </mc:Choice>
              <mc:Fallback>
                <p:oleObj name="Equation" r:id="rId5" imgW="2120760" imgH="507960" progId="Equation.DSMT4">
                  <p:embed/>
                  <p:pic>
                    <p:nvPicPr>
                      <p:cNvPr id="8" name="Object 7">
                        <a:extLst>
                          <a:ext uri="{FF2B5EF4-FFF2-40B4-BE49-F238E27FC236}">
                            <a16:creationId xmlns:a16="http://schemas.microsoft.com/office/drawing/2014/main" id="{E686F645-BC82-4B2B-AB76-9C1CEA9F6167}"/>
                          </a:ext>
                        </a:extLst>
                      </p:cNvPr>
                      <p:cNvPicPr/>
                      <p:nvPr/>
                    </p:nvPicPr>
                    <p:blipFill>
                      <a:blip r:embed="rId6"/>
                      <a:stretch>
                        <a:fillRect/>
                      </a:stretch>
                    </p:blipFill>
                    <p:spPr>
                      <a:xfrm>
                        <a:off x="4568825" y="1891328"/>
                        <a:ext cx="3736975" cy="8905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612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Approximating at intermediate values of </a:t>
            </a:r>
            <a:r>
              <a:rPr lang="en-US" i="1" dirty="0">
                <a:latin typeface="Times New Roman" panose="02020603050405020304" pitchFamily="18" charset="0"/>
              </a:rPr>
              <a:t>t</a:t>
            </a:r>
            <a:endParaRPr lang="en-US" dirty="0"/>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4525963"/>
          </a:xfrm>
        </p:spPr>
        <p:txBody>
          <a:bodyPr/>
          <a:lstStyle/>
          <a:p>
            <a:r>
              <a:rPr lang="en-US" dirty="0"/>
              <a:t>Also, we can do this with any continuous and differentiable function:</a:t>
            </a:r>
          </a:p>
          <a:p>
            <a:pPr lvl="1"/>
            <a:r>
              <a:rPr lang="en-US" dirty="0"/>
              <a:t>Given the sine function, here we see the error of:</a:t>
            </a:r>
          </a:p>
          <a:p>
            <a:pPr lvl="2"/>
            <a:r>
              <a:rPr lang="en-US" dirty="0"/>
              <a:t>A cubic polynomial interpolating the values 0.2, 0.4, 0.6, 0.8</a:t>
            </a:r>
          </a:p>
          <a:p>
            <a:pPr lvl="2"/>
            <a:r>
              <a:rPr lang="en-US" dirty="0"/>
              <a:t>A cubic spline matching the values and derivatives at 0.4 and 0.6</a:t>
            </a:r>
          </a:p>
          <a:p>
            <a:pPr lvl="1"/>
            <a:r>
              <a:rPr lang="en-US" dirty="0"/>
              <a:t>The error of the spline is smaller by a factor of 10</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19</a:t>
            </a:fld>
            <a:endParaRPr lang="en-CA"/>
          </a:p>
        </p:txBody>
      </p:sp>
      <p:pic>
        <p:nvPicPr>
          <p:cNvPr id="9" name="Picture 8">
            <a:extLst>
              <a:ext uri="{FF2B5EF4-FFF2-40B4-BE49-F238E27FC236}">
                <a16:creationId xmlns:a16="http://schemas.microsoft.com/office/drawing/2014/main" id="{2E8B1EF1-514A-427C-8F10-69BA33504369}"/>
              </a:ext>
            </a:extLst>
          </p:cNvPr>
          <p:cNvPicPr>
            <a:picLocks noChangeAspect="1"/>
          </p:cNvPicPr>
          <p:nvPr/>
        </p:nvPicPr>
        <p:blipFill>
          <a:blip r:embed="rId3"/>
          <a:stretch>
            <a:fillRect/>
          </a:stretch>
        </p:blipFill>
        <p:spPr>
          <a:xfrm>
            <a:off x="604120" y="4272756"/>
            <a:ext cx="7034930" cy="2083594"/>
          </a:xfrm>
          <a:prstGeom prst="rect">
            <a:avLst/>
          </a:prstGeom>
        </p:spPr>
      </p:pic>
    </p:spTree>
    <p:custDataLst>
      <p:tags r:id="rId1"/>
    </p:custDataLst>
    <p:extLst>
      <p:ext uri="{BB962C8B-B14F-4D97-AF65-F5344CB8AC3E}">
        <p14:creationId xmlns:p14="http://schemas.microsoft.com/office/powerpoint/2010/main" val="36052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Review initial-value problems (</a:t>
            </a:r>
            <a:r>
              <a:rPr lang="en-US" cap="small" dirty="0" err="1"/>
              <a:t>ivp</a:t>
            </a:r>
            <a:r>
              <a:rPr lang="en-US" dirty="0" err="1"/>
              <a:t>s</a:t>
            </a:r>
            <a:r>
              <a:rPr lang="en-US" dirty="0"/>
              <a:t>)</a:t>
            </a:r>
          </a:p>
          <a:p>
            <a:pPr lvl="1"/>
            <a:r>
              <a:rPr lang="en-US" dirty="0"/>
              <a:t>Discuss the differences in approaches to finding or approximating solutions to </a:t>
            </a:r>
            <a:r>
              <a:rPr lang="en-US" cap="small" dirty="0" err="1"/>
              <a:t>ivp</a:t>
            </a:r>
            <a:r>
              <a:rPr lang="en-US" dirty="0" err="1"/>
              <a:t>s</a:t>
            </a:r>
            <a:endParaRPr lang="en-US" dirty="0"/>
          </a:p>
          <a:p>
            <a:pPr lvl="1"/>
            <a:r>
              <a:rPr lang="en-US" dirty="0"/>
              <a:t>Introduce cubic splines</a:t>
            </a:r>
          </a:p>
          <a:p>
            <a:pPr lvl="1"/>
            <a:r>
              <a:rPr lang="en-US" dirty="0"/>
              <a:t>Describe the upcoming lectures</a:t>
            </a:r>
          </a:p>
        </p:txBody>
      </p:sp>
      <p:sp>
        <p:nvSpPr>
          <p:cNvPr id="4" name="Footer Placeholder 3"/>
          <p:cNvSpPr>
            <a:spLocks noGrp="1"/>
          </p:cNvSpPr>
          <p:nvPr>
            <p:ph type="ftr" sz="quarter" idx="11"/>
          </p:nvPr>
        </p:nvSpPr>
        <p:spPr/>
        <p:txBody>
          <a:bodyPr/>
          <a:lstStyle/>
          <a:p>
            <a:r>
              <a:rPr lang="en-US"/>
              <a:t>Approximating solutions to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Our approach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199" y="1600200"/>
            <a:ext cx="8460297" cy="4525963"/>
          </a:xfrm>
        </p:spPr>
        <p:txBody>
          <a:bodyPr>
            <a:noAutofit/>
          </a:bodyPr>
          <a:lstStyle/>
          <a:p>
            <a:r>
              <a:rPr lang="en-US" dirty="0"/>
              <a:t>We will begin by approximating the solution to a 1</a:t>
            </a:r>
            <a:r>
              <a:rPr lang="en-US" baseline="30000" dirty="0"/>
              <a:t>st</a:t>
            </a:r>
            <a:r>
              <a:rPr lang="en-US" dirty="0"/>
              <a:t>-order </a:t>
            </a:r>
            <a:r>
              <a:rPr lang="en-US" cap="small" dirty="0" err="1"/>
              <a:t>ivp</a:t>
            </a:r>
            <a:endParaRPr lang="en-US" cap="small" dirty="0"/>
          </a:p>
          <a:p>
            <a:pPr lvl="1"/>
            <a:r>
              <a:rPr lang="en-US" dirty="0"/>
              <a:t>The techniques used here will trivially generalize to allow us to:</a:t>
            </a:r>
          </a:p>
          <a:p>
            <a:pPr lvl="2"/>
            <a:r>
              <a:rPr lang="en-US" dirty="0"/>
              <a:t>A system of </a:t>
            </a:r>
            <a:r>
              <a:rPr lang="en-US" i="1" dirty="0">
                <a:latin typeface="Times New Roman" panose="02020603050405020304" pitchFamily="18" charset="0"/>
              </a:rPr>
              <a:t>n</a:t>
            </a:r>
            <a:r>
              <a:rPr lang="en-US" dirty="0"/>
              <a:t> coupled 1</a:t>
            </a:r>
            <a:r>
              <a:rPr lang="en-US" baseline="30000" dirty="0"/>
              <a:t>st</a:t>
            </a:r>
            <a:r>
              <a:rPr lang="en-US" dirty="0"/>
              <a:t>-order </a:t>
            </a:r>
            <a:r>
              <a:rPr lang="en-US" cap="small" dirty="0" err="1"/>
              <a:t>ivp</a:t>
            </a:r>
            <a:r>
              <a:rPr lang="en-US" dirty="0" err="1"/>
              <a:t>s</a:t>
            </a:r>
            <a:endParaRPr lang="en-US" dirty="0"/>
          </a:p>
          <a:p>
            <a:pPr lvl="2"/>
            <a:endParaRPr lang="en-US" dirty="0"/>
          </a:p>
          <a:p>
            <a:pPr lvl="2"/>
            <a:endParaRPr lang="en-US" dirty="0"/>
          </a:p>
          <a:p>
            <a:pPr lvl="2"/>
            <a:endParaRPr lang="en-US" dirty="0"/>
          </a:p>
          <a:p>
            <a:pPr lvl="2"/>
            <a:endParaRPr lang="en-US" dirty="0"/>
          </a:p>
          <a:p>
            <a:pPr lvl="2"/>
            <a:r>
              <a:rPr lang="en-US" dirty="0"/>
              <a:t>An </a:t>
            </a:r>
            <a:r>
              <a:rPr lang="en-US" i="1" dirty="0">
                <a:latin typeface="Times New Roman" panose="02020603050405020304" pitchFamily="18" charset="0"/>
              </a:rPr>
              <a:t>n</a:t>
            </a:r>
            <a:r>
              <a:rPr lang="en-US" baseline="30000" dirty="0"/>
              <a:t>th</a:t>
            </a:r>
            <a:r>
              <a:rPr lang="en-US" dirty="0"/>
              <a:t>-order </a:t>
            </a:r>
            <a:r>
              <a:rPr lang="en-US" cap="small" dirty="0" err="1"/>
              <a:t>ivp</a:t>
            </a:r>
            <a:endParaRPr lang="en-US" dirty="0"/>
          </a:p>
          <a:p>
            <a:pPr lvl="2"/>
            <a:endParaRPr lang="en-US" dirty="0"/>
          </a:p>
          <a:p>
            <a:pPr marL="914400" lvl="2" indent="0">
              <a:buNone/>
            </a:pPr>
            <a:endParaRPr lang="en-US" dirty="0"/>
          </a:p>
          <a:p>
            <a:pPr marL="914400" lvl="2" indent="0">
              <a:buNone/>
            </a:pPr>
            <a:endParaRPr lang="en-US" dirty="0"/>
          </a:p>
          <a:p>
            <a:pPr lvl="2"/>
            <a:endParaRPr lang="en-US" dirty="0"/>
          </a:p>
          <a:p>
            <a:pPr lvl="2"/>
            <a:endParaRPr lang="en-US" dirty="0"/>
          </a:p>
          <a:p>
            <a:pPr lvl="2"/>
            <a:r>
              <a:rPr lang="en-US" dirty="0"/>
              <a:t>A system of higher-order coupled </a:t>
            </a:r>
            <a:r>
              <a:rPr lang="en-US" cap="small" dirty="0" err="1"/>
              <a:t>ivp</a:t>
            </a:r>
            <a:r>
              <a:rPr lang="en-US" dirty="0" err="1"/>
              <a:t>s</a:t>
            </a:r>
            <a:endParaRPr lang="en-US" dirty="0"/>
          </a:p>
          <a:p>
            <a:pPr lvl="1"/>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20</a:t>
            </a:fld>
            <a:endParaRPr lang="en-CA"/>
          </a:p>
        </p:txBody>
      </p:sp>
      <p:grpSp>
        <p:nvGrpSpPr>
          <p:cNvPr id="116" name="Group 115">
            <a:extLst>
              <a:ext uri="{FF2B5EF4-FFF2-40B4-BE49-F238E27FC236}">
                <a16:creationId xmlns:a16="http://schemas.microsoft.com/office/drawing/2014/main" id="{46D67180-5347-4230-BFFA-FF9A16E4A5A4}"/>
              </a:ext>
            </a:extLst>
          </p:cNvPr>
          <p:cNvGrpSpPr/>
          <p:nvPr/>
        </p:nvGrpSpPr>
        <p:grpSpPr>
          <a:xfrm>
            <a:off x="1629044" y="3014858"/>
            <a:ext cx="2471843" cy="950547"/>
            <a:chOff x="1951949" y="3946377"/>
            <a:chExt cx="2471843" cy="950547"/>
          </a:xfrm>
        </p:grpSpPr>
        <p:grpSp>
          <p:nvGrpSpPr>
            <p:cNvPr id="19" name="Group 18">
              <a:extLst>
                <a:ext uri="{FF2B5EF4-FFF2-40B4-BE49-F238E27FC236}">
                  <a16:creationId xmlns:a16="http://schemas.microsoft.com/office/drawing/2014/main" id="{D9966AE4-2D35-4E61-9182-31FF881BA257}"/>
                </a:ext>
              </a:extLst>
            </p:cNvPr>
            <p:cNvGrpSpPr/>
            <p:nvPr/>
          </p:nvGrpSpPr>
          <p:grpSpPr>
            <a:xfrm>
              <a:off x="4162335" y="4371205"/>
              <a:ext cx="261457" cy="93677"/>
              <a:chOff x="2190922" y="4110606"/>
              <a:chExt cx="261457" cy="93677"/>
            </a:xfrm>
          </p:grpSpPr>
          <p:cxnSp>
            <p:nvCxnSpPr>
              <p:cNvPr id="12" name="Straight Connector 11">
                <a:extLst>
                  <a:ext uri="{FF2B5EF4-FFF2-40B4-BE49-F238E27FC236}">
                    <a16:creationId xmlns:a16="http://schemas.microsoft.com/office/drawing/2014/main" id="{000D0256-160D-4644-B55E-446D27414060}"/>
                  </a:ext>
                </a:extLst>
              </p:cNvPr>
              <p:cNvCxnSpPr>
                <a:cxnSpLocks/>
              </p:cNvCxnSpPr>
              <p:nvPr/>
            </p:nvCxnSpPr>
            <p:spPr>
              <a:xfrm flipH="1">
                <a:off x="2190922" y="4110606"/>
                <a:ext cx="2600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473758-8E18-4F3B-9E77-BB9056EA7CA6}"/>
                  </a:ext>
                </a:extLst>
              </p:cNvPr>
              <p:cNvCxnSpPr>
                <a:cxnSpLocks/>
              </p:cNvCxnSpPr>
              <p:nvPr/>
            </p:nvCxnSpPr>
            <p:spPr>
              <a:xfrm flipH="1">
                <a:off x="2192320" y="4204283"/>
                <a:ext cx="2600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81E1E0C9-1018-4CCC-A5D7-7BDB755592E5}"/>
                </a:ext>
              </a:extLst>
            </p:cNvPr>
            <p:cNvGrpSpPr/>
            <p:nvPr/>
          </p:nvGrpSpPr>
          <p:grpSpPr>
            <a:xfrm>
              <a:off x="3267473" y="4146600"/>
              <a:ext cx="182880" cy="547649"/>
              <a:chOff x="1317491" y="3892549"/>
              <a:chExt cx="182880" cy="547649"/>
            </a:xfrm>
          </p:grpSpPr>
          <p:sp>
            <p:nvSpPr>
              <p:cNvPr id="15" name="Arc 14">
                <a:extLst>
                  <a:ext uri="{FF2B5EF4-FFF2-40B4-BE49-F238E27FC236}">
                    <a16:creationId xmlns:a16="http://schemas.microsoft.com/office/drawing/2014/main" id="{3D20A2D8-D371-42E2-9665-244BE4B1DB8A}"/>
                  </a:ext>
                </a:extLst>
              </p:cNvPr>
              <p:cNvSpPr/>
              <p:nvPr/>
            </p:nvSpPr>
            <p:spPr>
              <a:xfrm>
                <a:off x="1317491" y="3892549"/>
                <a:ext cx="182880" cy="182880"/>
              </a:xfrm>
              <a:prstGeom prst="arc">
                <a:avLst>
                  <a:gd name="adj1" fmla="val 16200000"/>
                  <a:gd name="adj2" fmla="val 5248426"/>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7E517927-8C62-4572-B4E3-5B5F57B76342}"/>
                  </a:ext>
                </a:extLst>
              </p:cNvPr>
              <p:cNvSpPr/>
              <p:nvPr/>
            </p:nvSpPr>
            <p:spPr>
              <a:xfrm>
                <a:off x="1317491" y="4073743"/>
                <a:ext cx="182880" cy="182880"/>
              </a:xfrm>
              <a:prstGeom prst="arc">
                <a:avLst>
                  <a:gd name="adj1" fmla="val 16200000"/>
                  <a:gd name="adj2" fmla="val 5248426"/>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FB590E03-3A9E-4F21-927F-FC80D2322296}"/>
                  </a:ext>
                </a:extLst>
              </p:cNvPr>
              <p:cNvSpPr/>
              <p:nvPr/>
            </p:nvSpPr>
            <p:spPr>
              <a:xfrm>
                <a:off x="1317491" y="4257318"/>
                <a:ext cx="182880" cy="182880"/>
              </a:xfrm>
              <a:prstGeom prst="arc">
                <a:avLst>
                  <a:gd name="adj1" fmla="val 16200000"/>
                  <a:gd name="adj2" fmla="val 5248426"/>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D1D82D24-B0C6-48FE-8839-D3C9B0254EEC}"/>
                </a:ext>
              </a:extLst>
            </p:cNvPr>
            <p:cNvGrpSpPr/>
            <p:nvPr/>
          </p:nvGrpSpPr>
          <p:grpSpPr>
            <a:xfrm>
              <a:off x="2328934" y="4239925"/>
              <a:ext cx="183062" cy="365760"/>
              <a:chOff x="512302" y="4038599"/>
              <a:chExt cx="183062" cy="526435"/>
            </a:xfrm>
          </p:grpSpPr>
          <p:cxnSp>
            <p:nvCxnSpPr>
              <p:cNvPr id="22" name="Straight Connector 21">
                <a:extLst>
                  <a:ext uri="{FF2B5EF4-FFF2-40B4-BE49-F238E27FC236}">
                    <a16:creationId xmlns:a16="http://schemas.microsoft.com/office/drawing/2014/main" id="{B4F9E416-3E97-4D34-9478-5AAC09693A36}"/>
                  </a:ext>
                </a:extLst>
              </p:cNvPr>
              <p:cNvCxnSpPr>
                <a:cxnSpLocks/>
              </p:cNvCxnSpPr>
              <p:nvPr/>
            </p:nvCxnSpPr>
            <p:spPr>
              <a:xfrm>
                <a:off x="603742" y="4038599"/>
                <a:ext cx="91440" cy="45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40D53B-5B3A-4CC9-89E8-BEE814C89198}"/>
                  </a:ext>
                </a:extLst>
              </p:cNvPr>
              <p:cNvCxnSpPr>
                <a:cxnSpLocks/>
              </p:cNvCxnSpPr>
              <p:nvPr/>
            </p:nvCxnSpPr>
            <p:spPr>
              <a:xfrm>
                <a:off x="512302" y="4169945"/>
                <a:ext cx="182880" cy="914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008E4CC-2830-49DE-9D48-568DEFBAB86C}"/>
                  </a:ext>
                </a:extLst>
              </p:cNvPr>
              <p:cNvCxnSpPr>
                <a:cxnSpLocks/>
              </p:cNvCxnSpPr>
              <p:nvPr/>
            </p:nvCxnSpPr>
            <p:spPr>
              <a:xfrm flipV="1">
                <a:off x="512302" y="4081838"/>
                <a:ext cx="182880" cy="914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F7E89B-60BA-4197-9DD8-DA96F3408B6A}"/>
                  </a:ext>
                </a:extLst>
              </p:cNvPr>
              <p:cNvCxnSpPr>
                <a:cxnSpLocks/>
              </p:cNvCxnSpPr>
              <p:nvPr/>
            </p:nvCxnSpPr>
            <p:spPr>
              <a:xfrm flipV="1">
                <a:off x="512484" y="4256917"/>
                <a:ext cx="182880" cy="900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65C7A0D-E96C-400C-9C89-2EC3B88C4C4A}"/>
                  </a:ext>
                </a:extLst>
              </p:cNvPr>
              <p:cNvCxnSpPr>
                <a:cxnSpLocks/>
              </p:cNvCxnSpPr>
              <p:nvPr/>
            </p:nvCxnSpPr>
            <p:spPr>
              <a:xfrm>
                <a:off x="512484" y="4343696"/>
                <a:ext cx="182880" cy="900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226E38-256B-4BA3-84C4-98C76AD4442F}"/>
                  </a:ext>
                </a:extLst>
              </p:cNvPr>
              <p:cNvCxnSpPr>
                <a:cxnSpLocks/>
              </p:cNvCxnSpPr>
              <p:nvPr/>
            </p:nvCxnSpPr>
            <p:spPr>
              <a:xfrm>
                <a:off x="512356" y="4519314"/>
                <a:ext cx="91440" cy="45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BFD005-AED6-4F4E-82A9-52864FC6EF83}"/>
                  </a:ext>
                </a:extLst>
              </p:cNvPr>
              <p:cNvCxnSpPr>
                <a:cxnSpLocks/>
              </p:cNvCxnSpPr>
              <p:nvPr/>
            </p:nvCxnSpPr>
            <p:spPr>
              <a:xfrm flipV="1">
                <a:off x="512302" y="4430153"/>
                <a:ext cx="182880" cy="914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AB0B125E-D003-40C5-A1B0-0569B46BB5B8}"/>
                </a:ext>
              </a:extLst>
            </p:cNvPr>
            <p:cNvGrpSpPr/>
            <p:nvPr/>
          </p:nvGrpSpPr>
          <p:grpSpPr>
            <a:xfrm>
              <a:off x="2422112" y="3946377"/>
              <a:ext cx="1865365" cy="427107"/>
              <a:chOff x="452437" y="3689945"/>
              <a:chExt cx="1865365" cy="427107"/>
            </a:xfrm>
          </p:grpSpPr>
          <p:cxnSp>
            <p:nvCxnSpPr>
              <p:cNvPr id="37" name="Straight Connector 36">
                <a:extLst>
                  <a:ext uri="{FF2B5EF4-FFF2-40B4-BE49-F238E27FC236}">
                    <a16:creationId xmlns:a16="http://schemas.microsoft.com/office/drawing/2014/main" id="{DDBAFF46-48A0-4209-BD19-A7FCB956FB7A}"/>
                  </a:ext>
                </a:extLst>
              </p:cNvPr>
              <p:cNvCxnSpPr>
                <a:cxnSpLocks/>
              </p:cNvCxnSpPr>
              <p:nvPr/>
            </p:nvCxnSpPr>
            <p:spPr>
              <a:xfrm flipV="1">
                <a:off x="452437" y="3689945"/>
                <a:ext cx="0" cy="2935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85F2DB-9F26-4845-8EB9-8FE7FE5723FB}"/>
                  </a:ext>
                </a:extLst>
              </p:cNvPr>
              <p:cNvCxnSpPr>
                <a:cxnSpLocks/>
              </p:cNvCxnSpPr>
              <p:nvPr/>
            </p:nvCxnSpPr>
            <p:spPr>
              <a:xfrm flipH="1">
                <a:off x="452437" y="3694706"/>
                <a:ext cx="1860601" cy="6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55DA13-C524-4523-8645-7DE4F6655ECF}"/>
                  </a:ext>
                </a:extLst>
              </p:cNvPr>
              <p:cNvCxnSpPr>
                <a:cxnSpLocks/>
              </p:cNvCxnSpPr>
              <p:nvPr/>
            </p:nvCxnSpPr>
            <p:spPr>
              <a:xfrm flipV="1">
                <a:off x="1388509" y="3700163"/>
                <a:ext cx="0" cy="1971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8B1296E-31A5-4F1F-B2E7-EA5A9E644460}"/>
                  </a:ext>
                </a:extLst>
              </p:cNvPr>
              <p:cNvCxnSpPr>
                <a:cxnSpLocks/>
              </p:cNvCxnSpPr>
              <p:nvPr/>
            </p:nvCxnSpPr>
            <p:spPr>
              <a:xfrm flipH="1" flipV="1">
                <a:off x="2313038" y="3689945"/>
                <a:ext cx="4764" cy="4271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D0C2994D-11AD-4D05-A0D9-D7CDD91B5107}"/>
                </a:ext>
              </a:extLst>
            </p:cNvPr>
            <p:cNvGrpSpPr/>
            <p:nvPr/>
          </p:nvGrpSpPr>
          <p:grpSpPr>
            <a:xfrm flipV="1">
              <a:off x="2422112" y="4467156"/>
              <a:ext cx="1865365" cy="429768"/>
              <a:chOff x="446580" y="4344492"/>
              <a:chExt cx="1865365" cy="427107"/>
            </a:xfrm>
          </p:grpSpPr>
          <p:cxnSp>
            <p:nvCxnSpPr>
              <p:cNvPr id="51" name="Straight Connector 50">
                <a:extLst>
                  <a:ext uri="{FF2B5EF4-FFF2-40B4-BE49-F238E27FC236}">
                    <a16:creationId xmlns:a16="http://schemas.microsoft.com/office/drawing/2014/main" id="{BD2CCACF-E4F5-4311-B82D-CF1369362A66}"/>
                  </a:ext>
                </a:extLst>
              </p:cNvPr>
              <p:cNvCxnSpPr>
                <a:cxnSpLocks/>
              </p:cNvCxnSpPr>
              <p:nvPr/>
            </p:nvCxnSpPr>
            <p:spPr>
              <a:xfrm flipV="1">
                <a:off x="446580" y="4344492"/>
                <a:ext cx="0" cy="2935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CB37B95-B934-4B4A-BB74-DFCC87EA784C}"/>
                  </a:ext>
                </a:extLst>
              </p:cNvPr>
              <p:cNvCxnSpPr>
                <a:cxnSpLocks/>
              </p:cNvCxnSpPr>
              <p:nvPr/>
            </p:nvCxnSpPr>
            <p:spPr>
              <a:xfrm flipH="1">
                <a:off x="446580" y="4351620"/>
                <a:ext cx="1860601" cy="6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EF4FBE-6428-4798-85BE-07B102524C7D}"/>
                  </a:ext>
                </a:extLst>
              </p:cNvPr>
              <p:cNvCxnSpPr>
                <a:cxnSpLocks/>
              </p:cNvCxnSpPr>
              <p:nvPr/>
            </p:nvCxnSpPr>
            <p:spPr>
              <a:xfrm flipV="1">
                <a:off x="1382652" y="4354710"/>
                <a:ext cx="0" cy="1971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A2C605F-EAE8-422E-8180-0EBA4139408F}"/>
                  </a:ext>
                </a:extLst>
              </p:cNvPr>
              <p:cNvCxnSpPr>
                <a:cxnSpLocks/>
              </p:cNvCxnSpPr>
              <p:nvPr/>
            </p:nvCxnSpPr>
            <p:spPr>
              <a:xfrm flipH="1" flipV="1">
                <a:off x="2307181" y="4344492"/>
                <a:ext cx="4764" cy="4271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03FEA581-C2A4-4E9B-9AC9-292C893B953C}"/>
                </a:ext>
              </a:extLst>
            </p:cNvPr>
            <p:cNvSpPr txBox="1"/>
            <p:nvPr/>
          </p:nvSpPr>
          <p:spPr>
            <a:xfrm>
              <a:off x="1951949" y="4189308"/>
              <a:ext cx="373304"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R</a:t>
              </a:r>
              <a:endParaRPr lang="en-US" i="1"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5CB1176F-BEA9-4DBD-9EE0-C4B8EFFED01E}"/>
                </a:ext>
              </a:extLst>
            </p:cNvPr>
            <p:cNvSpPr txBox="1"/>
            <p:nvPr/>
          </p:nvSpPr>
          <p:spPr>
            <a:xfrm>
              <a:off x="2969579" y="4189308"/>
              <a:ext cx="373304"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L</a:t>
              </a:r>
              <a:endParaRPr lang="en-US" i="1"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5B0B5F51-E1A9-4010-B30B-66A61F175EB8}"/>
                </a:ext>
              </a:extLst>
            </p:cNvPr>
            <p:cNvSpPr txBox="1"/>
            <p:nvPr/>
          </p:nvSpPr>
          <p:spPr>
            <a:xfrm>
              <a:off x="3836207" y="4189308"/>
              <a:ext cx="373304"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C</a:t>
              </a:r>
              <a:endParaRPr lang="en-US" i="1" dirty="0">
                <a:latin typeface="Times New Roman" panose="02020603050405020304" pitchFamily="18" charset="0"/>
                <a:cs typeface="Times New Roman" panose="02020603050405020304" pitchFamily="18" charset="0"/>
              </a:endParaRPr>
            </a:p>
          </p:txBody>
        </p:sp>
      </p:grpSp>
      <p:graphicFrame>
        <p:nvGraphicFramePr>
          <p:cNvPr id="63" name="Object 62">
            <a:extLst>
              <a:ext uri="{FF2B5EF4-FFF2-40B4-BE49-F238E27FC236}">
                <a16:creationId xmlns:a16="http://schemas.microsoft.com/office/drawing/2014/main" id="{E091568C-11C8-49EF-8BBD-945B9B96F45D}"/>
              </a:ext>
            </a:extLst>
          </p:cNvPr>
          <p:cNvGraphicFramePr>
            <a:graphicFrameLocks noChangeAspect="1"/>
          </p:cNvGraphicFramePr>
          <p:nvPr>
            <p:extLst>
              <p:ext uri="{D42A27DB-BD31-4B8C-83A1-F6EECF244321}">
                <p14:modId xmlns:p14="http://schemas.microsoft.com/office/powerpoint/2010/main" val="2286758047"/>
              </p:ext>
            </p:extLst>
          </p:nvPr>
        </p:nvGraphicFramePr>
        <p:xfrm>
          <a:off x="4712831" y="2792239"/>
          <a:ext cx="2064585" cy="1264275"/>
        </p:xfrm>
        <a:graphic>
          <a:graphicData uri="http://schemas.openxmlformats.org/presentationml/2006/ole">
            <mc:AlternateContent xmlns:mc="http://schemas.openxmlformats.org/markup-compatibility/2006">
              <mc:Choice xmlns:v="urn:schemas-microsoft-com:vml" Requires="v">
                <p:oleObj name="Equation" r:id="rId3" imgW="1409400" imgH="863280" progId="Equation.DSMT4">
                  <p:embed/>
                </p:oleObj>
              </mc:Choice>
              <mc:Fallback>
                <p:oleObj name="Equation" r:id="rId3" imgW="1409400" imgH="863280" progId="Equation.DSMT4">
                  <p:embed/>
                  <p:pic>
                    <p:nvPicPr>
                      <p:cNvPr id="63" name="Object 62">
                        <a:extLst>
                          <a:ext uri="{FF2B5EF4-FFF2-40B4-BE49-F238E27FC236}">
                            <a16:creationId xmlns:a16="http://schemas.microsoft.com/office/drawing/2014/main" id="{E091568C-11C8-49EF-8BBD-945B9B96F45D}"/>
                          </a:ext>
                        </a:extLst>
                      </p:cNvPr>
                      <p:cNvPicPr/>
                      <p:nvPr/>
                    </p:nvPicPr>
                    <p:blipFill>
                      <a:blip r:embed="rId4"/>
                      <a:stretch>
                        <a:fillRect/>
                      </a:stretch>
                    </p:blipFill>
                    <p:spPr>
                      <a:xfrm>
                        <a:off x="4712831" y="2792239"/>
                        <a:ext cx="2064585" cy="1264275"/>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5D4885A9-64DA-4601-9EC1-86274CF93158}"/>
              </a:ext>
            </a:extLst>
          </p:cNvPr>
          <p:cNvGraphicFramePr>
            <a:graphicFrameLocks noChangeAspect="1"/>
          </p:cNvGraphicFramePr>
          <p:nvPr>
            <p:extLst>
              <p:ext uri="{D42A27DB-BD31-4B8C-83A1-F6EECF244321}">
                <p14:modId xmlns:p14="http://schemas.microsoft.com/office/powerpoint/2010/main" val="3031238137"/>
              </p:ext>
            </p:extLst>
          </p:nvPr>
        </p:nvGraphicFramePr>
        <p:xfrm>
          <a:off x="1055275" y="4710886"/>
          <a:ext cx="2084387" cy="576263"/>
        </p:xfrm>
        <a:graphic>
          <a:graphicData uri="http://schemas.openxmlformats.org/presentationml/2006/ole">
            <mc:AlternateContent xmlns:mc="http://schemas.openxmlformats.org/markup-compatibility/2006">
              <mc:Choice xmlns:v="urn:schemas-microsoft-com:vml" Requires="v">
                <p:oleObj name="Equation" r:id="rId5" imgW="1422360" imgH="393480" progId="Equation.DSMT4">
                  <p:embed/>
                </p:oleObj>
              </mc:Choice>
              <mc:Fallback>
                <p:oleObj name="Equation" r:id="rId5" imgW="1422360" imgH="393480" progId="Equation.DSMT4">
                  <p:embed/>
                  <p:pic>
                    <p:nvPicPr>
                      <p:cNvPr id="64" name="Object 63">
                        <a:extLst>
                          <a:ext uri="{FF2B5EF4-FFF2-40B4-BE49-F238E27FC236}">
                            <a16:creationId xmlns:a16="http://schemas.microsoft.com/office/drawing/2014/main" id="{5D4885A9-64DA-4601-9EC1-86274CF93158}"/>
                          </a:ext>
                        </a:extLst>
                      </p:cNvPr>
                      <p:cNvPicPr/>
                      <p:nvPr/>
                    </p:nvPicPr>
                    <p:blipFill>
                      <a:blip r:embed="rId6"/>
                      <a:stretch>
                        <a:fillRect/>
                      </a:stretch>
                    </p:blipFill>
                    <p:spPr>
                      <a:xfrm>
                        <a:off x="1055275" y="4710886"/>
                        <a:ext cx="2084387" cy="576263"/>
                      </a:xfrm>
                      <a:prstGeom prst="rect">
                        <a:avLst/>
                      </a:prstGeom>
                    </p:spPr>
                  </p:pic>
                </p:oleObj>
              </mc:Fallback>
            </mc:AlternateContent>
          </a:graphicData>
        </a:graphic>
      </p:graphicFrame>
      <p:grpSp>
        <p:nvGrpSpPr>
          <p:cNvPr id="117" name="Group 116">
            <a:extLst>
              <a:ext uri="{FF2B5EF4-FFF2-40B4-BE49-F238E27FC236}">
                <a16:creationId xmlns:a16="http://schemas.microsoft.com/office/drawing/2014/main" id="{1461678F-BD7C-49DB-B5DB-20880B338EB7}"/>
              </a:ext>
            </a:extLst>
          </p:cNvPr>
          <p:cNvGrpSpPr/>
          <p:nvPr/>
        </p:nvGrpSpPr>
        <p:grpSpPr>
          <a:xfrm>
            <a:off x="6074557" y="4737968"/>
            <a:ext cx="2154057" cy="1004722"/>
            <a:chOff x="6758908" y="2485093"/>
            <a:chExt cx="2154057" cy="1004722"/>
          </a:xfrm>
        </p:grpSpPr>
        <p:grpSp>
          <p:nvGrpSpPr>
            <p:cNvPr id="65" name="Group 64">
              <a:extLst>
                <a:ext uri="{FF2B5EF4-FFF2-40B4-BE49-F238E27FC236}">
                  <a16:creationId xmlns:a16="http://schemas.microsoft.com/office/drawing/2014/main" id="{17CD6DBE-43CB-473D-AD0E-353E413F4C6A}"/>
                </a:ext>
              </a:extLst>
            </p:cNvPr>
            <p:cNvGrpSpPr/>
            <p:nvPr/>
          </p:nvGrpSpPr>
          <p:grpSpPr>
            <a:xfrm rot="5400000">
              <a:off x="7876427" y="3312248"/>
              <a:ext cx="261457" cy="93677"/>
              <a:chOff x="2190922" y="4110606"/>
              <a:chExt cx="261457" cy="93677"/>
            </a:xfrm>
          </p:grpSpPr>
          <p:cxnSp>
            <p:nvCxnSpPr>
              <p:cNvPr id="66" name="Straight Connector 65">
                <a:extLst>
                  <a:ext uri="{FF2B5EF4-FFF2-40B4-BE49-F238E27FC236}">
                    <a16:creationId xmlns:a16="http://schemas.microsoft.com/office/drawing/2014/main" id="{3BB41924-E426-4FF8-9A81-319DDD34D810}"/>
                  </a:ext>
                </a:extLst>
              </p:cNvPr>
              <p:cNvCxnSpPr>
                <a:cxnSpLocks/>
              </p:cNvCxnSpPr>
              <p:nvPr/>
            </p:nvCxnSpPr>
            <p:spPr>
              <a:xfrm flipH="1">
                <a:off x="2190922" y="4110606"/>
                <a:ext cx="2600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7EFAAF-83B7-490A-B87C-FE6AC374EB4D}"/>
                  </a:ext>
                </a:extLst>
              </p:cNvPr>
              <p:cNvCxnSpPr>
                <a:cxnSpLocks/>
              </p:cNvCxnSpPr>
              <p:nvPr/>
            </p:nvCxnSpPr>
            <p:spPr>
              <a:xfrm flipH="1">
                <a:off x="2192320" y="4204283"/>
                <a:ext cx="2600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153871AF-7373-4978-AB19-E9A2EFCD272A}"/>
                </a:ext>
              </a:extLst>
            </p:cNvPr>
            <p:cNvGrpSpPr/>
            <p:nvPr/>
          </p:nvGrpSpPr>
          <p:grpSpPr>
            <a:xfrm>
              <a:off x="8361857" y="2691852"/>
              <a:ext cx="182880" cy="547649"/>
              <a:chOff x="1317491" y="3892549"/>
              <a:chExt cx="182880" cy="547649"/>
            </a:xfrm>
          </p:grpSpPr>
          <p:sp>
            <p:nvSpPr>
              <p:cNvPr id="69" name="Arc 68">
                <a:extLst>
                  <a:ext uri="{FF2B5EF4-FFF2-40B4-BE49-F238E27FC236}">
                    <a16:creationId xmlns:a16="http://schemas.microsoft.com/office/drawing/2014/main" id="{A9BF4FB7-1161-432F-8CCC-E41AD709AF12}"/>
                  </a:ext>
                </a:extLst>
              </p:cNvPr>
              <p:cNvSpPr/>
              <p:nvPr/>
            </p:nvSpPr>
            <p:spPr>
              <a:xfrm>
                <a:off x="1317491" y="3892549"/>
                <a:ext cx="182880" cy="182880"/>
              </a:xfrm>
              <a:prstGeom prst="arc">
                <a:avLst>
                  <a:gd name="adj1" fmla="val 16200000"/>
                  <a:gd name="adj2" fmla="val 5248426"/>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a:extLst>
                  <a:ext uri="{FF2B5EF4-FFF2-40B4-BE49-F238E27FC236}">
                    <a16:creationId xmlns:a16="http://schemas.microsoft.com/office/drawing/2014/main" id="{F6988615-4700-491C-B9BF-98B5086A4BBB}"/>
                  </a:ext>
                </a:extLst>
              </p:cNvPr>
              <p:cNvSpPr/>
              <p:nvPr/>
            </p:nvSpPr>
            <p:spPr>
              <a:xfrm>
                <a:off x="1317491" y="4073743"/>
                <a:ext cx="182880" cy="182880"/>
              </a:xfrm>
              <a:prstGeom prst="arc">
                <a:avLst>
                  <a:gd name="adj1" fmla="val 16200000"/>
                  <a:gd name="adj2" fmla="val 5248426"/>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35D57A48-2EB8-496C-A1FE-45EC41BCB3FF}"/>
                  </a:ext>
                </a:extLst>
              </p:cNvPr>
              <p:cNvSpPr/>
              <p:nvPr/>
            </p:nvSpPr>
            <p:spPr>
              <a:xfrm>
                <a:off x="1317491" y="4257318"/>
                <a:ext cx="182880" cy="182880"/>
              </a:xfrm>
              <a:prstGeom prst="arc">
                <a:avLst>
                  <a:gd name="adj1" fmla="val 16200000"/>
                  <a:gd name="adj2" fmla="val 5248426"/>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4610257D-A115-4E28-97C6-0593E01502A0}"/>
                </a:ext>
              </a:extLst>
            </p:cNvPr>
            <p:cNvGrpSpPr/>
            <p:nvPr/>
          </p:nvGrpSpPr>
          <p:grpSpPr>
            <a:xfrm rot="5400000">
              <a:off x="7911187" y="2393744"/>
              <a:ext cx="183062" cy="365760"/>
              <a:chOff x="512302" y="4038599"/>
              <a:chExt cx="183062" cy="526435"/>
            </a:xfrm>
          </p:grpSpPr>
          <p:cxnSp>
            <p:nvCxnSpPr>
              <p:cNvPr id="73" name="Straight Connector 72">
                <a:extLst>
                  <a:ext uri="{FF2B5EF4-FFF2-40B4-BE49-F238E27FC236}">
                    <a16:creationId xmlns:a16="http://schemas.microsoft.com/office/drawing/2014/main" id="{9ECCBF9E-92D8-4B9C-AF1E-1200333A616C}"/>
                  </a:ext>
                </a:extLst>
              </p:cNvPr>
              <p:cNvCxnSpPr>
                <a:cxnSpLocks/>
              </p:cNvCxnSpPr>
              <p:nvPr/>
            </p:nvCxnSpPr>
            <p:spPr>
              <a:xfrm>
                <a:off x="603742" y="4038599"/>
                <a:ext cx="91440" cy="45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34B6724-AA10-44F4-ACA1-058CAC2649B2}"/>
                  </a:ext>
                </a:extLst>
              </p:cNvPr>
              <p:cNvCxnSpPr>
                <a:cxnSpLocks/>
              </p:cNvCxnSpPr>
              <p:nvPr/>
            </p:nvCxnSpPr>
            <p:spPr>
              <a:xfrm>
                <a:off x="512302" y="4169945"/>
                <a:ext cx="182880" cy="914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818D2FF-2CA7-4677-82EC-E55781CBD163}"/>
                  </a:ext>
                </a:extLst>
              </p:cNvPr>
              <p:cNvCxnSpPr>
                <a:cxnSpLocks/>
              </p:cNvCxnSpPr>
              <p:nvPr/>
            </p:nvCxnSpPr>
            <p:spPr>
              <a:xfrm flipV="1">
                <a:off x="512302" y="4081838"/>
                <a:ext cx="182880" cy="914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10A637D-E314-4D4D-9542-04D30B11910E}"/>
                  </a:ext>
                </a:extLst>
              </p:cNvPr>
              <p:cNvCxnSpPr>
                <a:cxnSpLocks/>
              </p:cNvCxnSpPr>
              <p:nvPr/>
            </p:nvCxnSpPr>
            <p:spPr>
              <a:xfrm flipV="1">
                <a:off x="512484" y="4256917"/>
                <a:ext cx="182880" cy="900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B350736-9834-41B1-9A34-03BC91E449FE}"/>
                  </a:ext>
                </a:extLst>
              </p:cNvPr>
              <p:cNvCxnSpPr>
                <a:cxnSpLocks/>
              </p:cNvCxnSpPr>
              <p:nvPr/>
            </p:nvCxnSpPr>
            <p:spPr>
              <a:xfrm>
                <a:off x="512484" y="4343696"/>
                <a:ext cx="182880" cy="900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E334954-ACA3-4BDF-8E37-70293BA78AD0}"/>
                  </a:ext>
                </a:extLst>
              </p:cNvPr>
              <p:cNvCxnSpPr>
                <a:cxnSpLocks/>
              </p:cNvCxnSpPr>
              <p:nvPr/>
            </p:nvCxnSpPr>
            <p:spPr>
              <a:xfrm>
                <a:off x="512356" y="4519314"/>
                <a:ext cx="91440" cy="45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C284B55-8E82-4563-B972-1DD2A47EA563}"/>
                  </a:ext>
                </a:extLst>
              </p:cNvPr>
              <p:cNvCxnSpPr>
                <a:cxnSpLocks/>
              </p:cNvCxnSpPr>
              <p:nvPr/>
            </p:nvCxnSpPr>
            <p:spPr>
              <a:xfrm flipV="1">
                <a:off x="512302" y="4430153"/>
                <a:ext cx="182880" cy="914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a:extLst>
                <a:ext uri="{FF2B5EF4-FFF2-40B4-BE49-F238E27FC236}">
                  <a16:creationId xmlns:a16="http://schemas.microsoft.com/office/drawing/2014/main" id="{3EA67479-2A97-4DC7-9DC5-CB2C4946C25F}"/>
                </a:ext>
              </a:extLst>
            </p:cNvPr>
            <p:cNvCxnSpPr>
              <a:cxnSpLocks/>
            </p:cNvCxnSpPr>
            <p:nvPr/>
          </p:nvCxnSpPr>
          <p:spPr>
            <a:xfrm flipH="1">
              <a:off x="7543279" y="2571272"/>
              <a:ext cx="2818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43FDDC1-0503-463F-8A92-6B7662C4326C}"/>
                </a:ext>
              </a:extLst>
            </p:cNvPr>
            <p:cNvCxnSpPr>
              <a:cxnSpLocks/>
              <a:stCxn id="91" idx="0"/>
            </p:cNvCxnSpPr>
            <p:nvPr/>
          </p:nvCxnSpPr>
          <p:spPr>
            <a:xfrm flipV="1">
              <a:off x="7550422" y="2573653"/>
              <a:ext cx="0" cy="1825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BE78637E-9926-4A9E-8E95-EBF400148083}"/>
                </a:ext>
              </a:extLst>
            </p:cNvPr>
            <p:cNvSpPr/>
            <p:nvPr/>
          </p:nvSpPr>
          <p:spPr>
            <a:xfrm>
              <a:off x="7340960" y="2756215"/>
              <a:ext cx="418923" cy="41892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6A337ADF-6A17-4412-A093-02D3F2203603}"/>
                </a:ext>
              </a:extLst>
            </p:cNvPr>
            <p:cNvCxnSpPr>
              <a:cxnSpLocks/>
            </p:cNvCxnSpPr>
            <p:nvPr/>
          </p:nvCxnSpPr>
          <p:spPr>
            <a:xfrm flipH="1">
              <a:off x="8179076" y="2571274"/>
              <a:ext cx="2818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76458F1-2682-4FE1-9A5F-C66CEFAE32A8}"/>
                </a:ext>
              </a:extLst>
            </p:cNvPr>
            <p:cNvCxnSpPr>
              <a:cxnSpLocks/>
            </p:cNvCxnSpPr>
            <p:nvPr/>
          </p:nvCxnSpPr>
          <p:spPr>
            <a:xfrm flipV="1">
              <a:off x="8458059" y="2566510"/>
              <a:ext cx="1" cy="120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24CEB8F-7AD6-44CB-A010-8E75B14A7380}"/>
                </a:ext>
              </a:extLst>
            </p:cNvPr>
            <p:cNvCxnSpPr>
              <a:cxnSpLocks/>
            </p:cNvCxnSpPr>
            <p:nvPr/>
          </p:nvCxnSpPr>
          <p:spPr>
            <a:xfrm flipH="1">
              <a:off x="7543280" y="3361497"/>
              <a:ext cx="4170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8885E5B-F221-4D14-80B6-8C67E0951627}"/>
                </a:ext>
              </a:extLst>
            </p:cNvPr>
            <p:cNvCxnSpPr>
              <a:cxnSpLocks/>
            </p:cNvCxnSpPr>
            <p:nvPr/>
          </p:nvCxnSpPr>
          <p:spPr>
            <a:xfrm>
              <a:off x="7550422" y="3174293"/>
              <a:ext cx="0" cy="1847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5F10A80-8E00-4875-B8E6-44434D388EB3}"/>
                </a:ext>
              </a:extLst>
            </p:cNvPr>
            <p:cNvCxnSpPr>
              <a:cxnSpLocks/>
            </p:cNvCxnSpPr>
            <p:nvPr/>
          </p:nvCxnSpPr>
          <p:spPr>
            <a:xfrm flipH="1">
              <a:off x="8053994" y="3361495"/>
              <a:ext cx="40694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383FBEE-1035-46DC-8816-68764BFFA524}"/>
                </a:ext>
              </a:extLst>
            </p:cNvPr>
            <p:cNvCxnSpPr>
              <a:cxnSpLocks/>
            </p:cNvCxnSpPr>
            <p:nvPr/>
          </p:nvCxnSpPr>
          <p:spPr>
            <a:xfrm>
              <a:off x="8458059" y="3244263"/>
              <a:ext cx="1" cy="1220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F2FB8C97-2F9E-472D-82C5-F53A199AE809}"/>
                </a:ext>
              </a:extLst>
            </p:cNvPr>
            <p:cNvSpPr txBox="1"/>
            <p:nvPr/>
          </p:nvSpPr>
          <p:spPr>
            <a:xfrm>
              <a:off x="6758908" y="2713964"/>
              <a:ext cx="628067"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v</a:t>
              </a:r>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
          <p:nvSpPr>
            <p:cNvPr id="110" name="TextBox 109">
              <a:extLst>
                <a:ext uri="{FF2B5EF4-FFF2-40B4-BE49-F238E27FC236}">
                  <a16:creationId xmlns:a16="http://schemas.microsoft.com/office/drawing/2014/main" id="{407F64CD-FA4B-406F-A667-A5C72757D85B}"/>
                </a:ext>
              </a:extLst>
            </p:cNvPr>
            <p:cNvSpPr txBox="1"/>
            <p:nvPr/>
          </p:nvSpPr>
          <p:spPr>
            <a:xfrm>
              <a:off x="8539661" y="2743406"/>
              <a:ext cx="373304"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L</a:t>
              </a:r>
              <a:endParaRPr lang="en-US" i="1" dirty="0">
                <a:latin typeface="Times New Roman" panose="02020603050405020304" pitchFamily="18" charset="0"/>
                <a:cs typeface="Times New Roman" panose="02020603050405020304" pitchFamily="18" charset="0"/>
              </a:endParaRPr>
            </a:p>
          </p:txBody>
        </p:sp>
        <p:sp>
          <p:nvSpPr>
            <p:cNvPr id="111" name="TextBox 110">
              <a:extLst>
                <a:ext uri="{FF2B5EF4-FFF2-40B4-BE49-F238E27FC236}">
                  <a16:creationId xmlns:a16="http://schemas.microsoft.com/office/drawing/2014/main" id="{2A17340A-D277-43E5-9128-3A7709D042FF}"/>
                </a:ext>
              </a:extLst>
            </p:cNvPr>
            <p:cNvSpPr txBox="1"/>
            <p:nvPr/>
          </p:nvSpPr>
          <p:spPr>
            <a:xfrm>
              <a:off x="8018292" y="2980899"/>
              <a:ext cx="373304"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C</a:t>
              </a:r>
              <a:endParaRPr lang="en-US" i="1" dirty="0">
                <a:latin typeface="Times New Roman" panose="02020603050405020304" pitchFamily="18" charset="0"/>
                <a:cs typeface="Times New Roman" panose="02020603050405020304" pitchFamily="18" charset="0"/>
              </a:endParaRPr>
            </a:p>
          </p:txBody>
        </p:sp>
        <p:sp>
          <p:nvSpPr>
            <p:cNvPr id="112" name="TextBox 111">
              <a:extLst>
                <a:ext uri="{FF2B5EF4-FFF2-40B4-BE49-F238E27FC236}">
                  <a16:creationId xmlns:a16="http://schemas.microsoft.com/office/drawing/2014/main" id="{F9C20D37-8393-4003-9FD5-7523B1026959}"/>
                </a:ext>
              </a:extLst>
            </p:cNvPr>
            <p:cNvSpPr txBox="1"/>
            <p:nvPr/>
          </p:nvSpPr>
          <p:spPr>
            <a:xfrm>
              <a:off x="7838318" y="2617682"/>
              <a:ext cx="373304"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R</a:t>
              </a:r>
              <a:endParaRPr lang="en-US" i="1" dirty="0">
                <a:latin typeface="Times New Roman" panose="02020603050405020304" pitchFamily="18" charset="0"/>
                <a:cs typeface="Times New Roman" panose="02020603050405020304" pitchFamily="18" charset="0"/>
              </a:endParaRPr>
            </a:p>
          </p:txBody>
        </p:sp>
        <p:sp>
          <p:nvSpPr>
            <p:cNvPr id="113" name="TextBox 112">
              <a:extLst>
                <a:ext uri="{FF2B5EF4-FFF2-40B4-BE49-F238E27FC236}">
                  <a16:creationId xmlns:a16="http://schemas.microsoft.com/office/drawing/2014/main" id="{4BFA706F-14D4-40FD-9D22-DD1ABEFBF24F}"/>
                </a:ext>
              </a:extLst>
            </p:cNvPr>
            <p:cNvSpPr txBox="1"/>
            <p:nvPr/>
          </p:nvSpPr>
          <p:spPr>
            <a:xfrm>
              <a:off x="7406120" y="2716826"/>
              <a:ext cx="475666" cy="307777"/>
            </a:xfrm>
            <a:prstGeom prst="rect">
              <a:avLst/>
            </a:prstGeom>
            <a:noFill/>
          </p:spPr>
          <p:txBody>
            <a:bodyPr wrap="square">
              <a:spAutoFit/>
            </a:bodyPr>
            <a:lstStyle/>
            <a:p>
              <a:r>
                <a:rPr kumimoji="0" lang="en-US" sz="1400" b="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lang="en-US" sz="1100" b="1" dirty="0">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4EA5A70F-D3E0-43E6-8262-1A0BCB9FA051}"/>
                </a:ext>
              </a:extLst>
            </p:cNvPr>
            <p:cNvSpPr txBox="1"/>
            <p:nvPr/>
          </p:nvSpPr>
          <p:spPr>
            <a:xfrm>
              <a:off x="7414337" y="2895886"/>
              <a:ext cx="475666" cy="307777"/>
            </a:xfrm>
            <a:prstGeom prst="rect">
              <a:avLst/>
            </a:prstGeom>
            <a:noFill/>
          </p:spPr>
          <p:txBody>
            <a:bodyPr wrap="square">
              <a:spAutoFit/>
            </a:bodyPr>
            <a:lstStyle/>
            <a:p>
              <a:r>
                <a:rPr kumimoji="0" lang="en-US" sz="1400" b="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lang="en-US" sz="1100" b="1" dirty="0">
                <a:latin typeface="Times New Roman" panose="02020603050405020304" pitchFamily="18" charset="0"/>
                <a:cs typeface="Times New Roman" panose="02020603050405020304" pitchFamily="18" charset="0"/>
              </a:endParaRPr>
            </a:p>
          </p:txBody>
        </p:sp>
      </p:grpSp>
      <p:graphicFrame>
        <p:nvGraphicFramePr>
          <p:cNvPr id="115" name="Object 114">
            <a:extLst>
              <a:ext uri="{FF2B5EF4-FFF2-40B4-BE49-F238E27FC236}">
                <a16:creationId xmlns:a16="http://schemas.microsoft.com/office/drawing/2014/main" id="{63430DB7-E0A9-4CD3-BFCF-988EA90F9082}"/>
              </a:ext>
            </a:extLst>
          </p:cNvPr>
          <p:cNvGraphicFramePr>
            <a:graphicFrameLocks noChangeAspect="1"/>
          </p:cNvGraphicFramePr>
          <p:nvPr>
            <p:extLst>
              <p:ext uri="{D42A27DB-BD31-4B8C-83A1-F6EECF244321}">
                <p14:modId xmlns:p14="http://schemas.microsoft.com/office/powerpoint/2010/main" val="1422593918"/>
              </p:ext>
            </p:extLst>
          </p:nvPr>
        </p:nvGraphicFramePr>
        <p:xfrm>
          <a:off x="3276508" y="5399575"/>
          <a:ext cx="3201987" cy="576263"/>
        </p:xfrm>
        <a:graphic>
          <a:graphicData uri="http://schemas.openxmlformats.org/presentationml/2006/ole">
            <mc:AlternateContent xmlns:mc="http://schemas.openxmlformats.org/markup-compatibility/2006">
              <mc:Choice xmlns:v="urn:schemas-microsoft-com:vml" Requires="v">
                <p:oleObj name="Equation" r:id="rId7" imgW="2184120" imgH="393480" progId="Equation.DSMT4">
                  <p:embed/>
                </p:oleObj>
              </mc:Choice>
              <mc:Fallback>
                <p:oleObj name="Equation" r:id="rId7" imgW="2184120" imgH="393480" progId="Equation.DSMT4">
                  <p:embed/>
                  <p:pic>
                    <p:nvPicPr>
                      <p:cNvPr id="115" name="Object 114">
                        <a:extLst>
                          <a:ext uri="{FF2B5EF4-FFF2-40B4-BE49-F238E27FC236}">
                            <a16:creationId xmlns:a16="http://schemas.microsoft.com/office/drawing/2014/main" id="{63430DB7-E0A9-4CD3-BFCF-988EA90F9082}"/>
                          </a:ext>
                        </a:extLst>
                      </p:cNvPr>
                      <p:cNvPicPr/>
                      <p:nvPr/>
                    </p:nvPicPr>
                    <p:blipFill>
                      <a:blip r:embed="rId8"/>
                      <a:stretch>
                        <a:fillRect/>
                      </a:stretch>
                    </p:blipFill>
                    <p:spPr>
                      <a:xfrm>
                        <a:off x="3276508" y="5399575"/>
                        <a:ext cx="3201987" cy="5762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1323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4EB0-E68C-457D-A60D-CBB596A576E2}"/>
              </a:ext>
            </a:extLst>
          </p:cNvPr>
          <p:cNvSpPr>
            <a:spLocks noGrp="1"/>
          </p:cNvSpPr>
          <p:nvPr>
            <p:ph type="title"/>
          </p:nvPr>
        </p:nvSpPr>
        <p:spPr/>
        <p:txBody>
          <a:bodyPr/>
          <a:lstStyle/>
          <a:p>
            <a:r>
              <a:rPr lang="en-US"/>
              <a:t>Looking ahead</a:t>
            </a:r>
          </a:p>
        </p:txBody>
      </p:sp>
      <p:sp>
        <p:nvSpPr>
          <p:cNvPr id="3" name="Content Placeholder 2">
            <a:extLst>
              <a:ext uri="{FF2B5EF4-FFF2-40B4-BE49-F238E27FC236}">
                <a16:creationId xmlns:a16="http://schemas.microsoft.com/office/drawing/2014/main" id="{79904E16-A12A-45E3-953D-AE25903FA50A}"/>
              </a:ext>
            </a:extLst>
          </p:cNvPr>
          <p:cNvSpPr>
            <a:spLocks noGrp="1"/>
          </p:cNvSpPr>
          <p:nvPr>
            <p:ph idx="1"/>
          </p:nvPr>
        </p:nvSpPr>
        <p:spPr/>
        <p:txBody>
          <a:bodyPr>
            <a:normAutofit lnSpcReduction="10000"/>
          </a:bodyPr>
          <a:lstStyle/>
          <a:p>
            <a:r>
              <a:rPr lang="en-US" dirty="0"/>
              <a:t>To approximate a solution to a 1</a:t>
            </a:r>
            <a:r>
              <a:rPr lang="en-US" baseline="30000" dirty="0"/>
              <a:t>st</a:t>
            </a:r>
            <a:r>
              <a:rPr lang="en-US" dirty="0"/>
              <a:t>-order </a:t>
            </a:r>
            <a:r>
              <a:rPr lang="en-US" cap="small" dirty="0" err="1"/>
              <a:t>ivp</a:t>
            </a:r>
            <a:r>
              <a:rPr lang="en-US" dirty="0"/>
              <a:t>, we will look at:</a:t>
            </a:r>
          </a:p>
          <a:p>
            <a:pPr lvl="1"/>
            <a:r>
              <a:rPr lang="en-US" dirty="0"/>
              <a:t>Euler’s method</a:t>
            </a:r>
          </a:p>
          <a:p>
            <a:pPr lvl="1"/>
            <a:r>
              <a:rPr lang="en-US" dirty="0" err="1"/>
              <a:t>Heun’s</a:t>
            </a:r>
            <a:r>
              <a:rPr lang="en-US" dirty="0"/>
              <a:t> method</a:t>
            </a:r>
          </a:p>
          <a:p>
            <a:pPr lvl="1"/>
            <a:r>
              <a:rPr lang="en-US" dirty="0"/>
              <a:t>4</a:t>
            </a:r>
            <a:r>
              <a:rPr lang="en-US" baseline="30000" dirty="0"/>
              <a:t>th</a:t>
            </a:r>
            <a:r>
              <a:rPr lang="en-US" dirty="0"/>
              <a:t>-order Runge </a:t>
            </a:r>
            <a:r>
              <a:rPr lang="en-US" dirty="0" err="1"/>
              <a:t>Kutta</a:t>
            </a:r>
            <a:endParaRPr lang="en-US" dirty="0"/>
          </a:p>
          <a:p>
            <a:pPr lvl="1"/>
            <a:r>
              <a:rPr lang="en-US" dirty="0"/>
              <a:t>Adaptive Euler-</a:t>
            </a:r>
            <a:r>
              <a:rPr lang="en-US" dirty="0" err="1"/>
              <a:t>Heun</a:t>
            </a:r>
            <a:endParaRPr lang="en-US" dirty="0"/>
          </a:p>
          <a:p>
            <a:pPr lvl="1"/>
            <a:r>
              <a:rPr lang="en-US" dirty="0" err="1"/>
              <a:t>Dormand</a:t>
            </a:r>
            <a:r>
              <a:rPr lang="en-US" dirty="0"/>
              <a:t>-Prince method</a:t>
            </a:r>
          </a:p>
          <a:p>
            <a:pPr lvl="1"/>
            <a:r>
              <a:rPr lang="en-US" dirty="0"/>
              <a:t>Stiff </a:t>
            </a:r>
            <a:r>
              <a:rPr lang="en-US" cap="small" dirty="0"/>
              <a:t>ode</a:t>
            </a:r>
            <a:r>
              <a:rPr lang="en-US" dirty="0"/>
              <a:t>s and backward Euler</a:t>
            </a:r>
          </a:p>
          <a:p>
            <a:r>
              <a:rPr lang="en-US" dirty="0"/>
              <a:t>We will then generalize these algorithms to approximate the solution to a system of 1</a:t>
            </a:r>
            <a:r>
              <a:rPr lang="en-US" baseline="30000" dirty="0"/>
              <a:t>st</a:t>
            </a:r>
            <a:r>
              <a:rPr lang="en-US" dirty="0"/>
              <a:t>-order coupled </a:t>
            </a:r>
            <a:r>
              <a:rPr lang="en-US" cap="small" dirty="0" err="1"/>
              <a:t>ivp</a:t>
            </a:r>
            <a:r>
              <a:rPr lang="en-US" dirty="0" err="1"/>
              <a:t>s</a:t>
            </a:r>
            <a:endParaRPr lang="en-US" dirty="0"/>
          </a:p>
          <a:p>
            <a:r>
              <a:rPr lang="en-US" dirty="0"/>
              <a:t>We will use such an approach to approximate the solution to an </a:t>
            </a:r>
            <a:r>
              <a:rPr lang="en-US" i="1" dirty="0"/>
              <a:t>n</a:t>
            </a:r>
            <a:r>
              <a:rPr lang="en-US" baseline="30000" dirty="0"/>
              <a:t>th</a:t>
            </a:r>
            <a:r>
              <a:rPr lang="en-US" dirty="0"/>
              <a:t>-order </a:t>
            </a:r>
            <a:r>
              <a:rPr lang="en-US" cap="small" dirty="0" err="1"/>
              <a:t>ivp</a:t>
            </a:r>
            <a:endParaRPr lang="en-US" dirty="0"/>
          </a:p>
          <a:p>
            <a:r>
              <a:rPr lang="en-US" dirty="0"/>
              <a:t>We will then see it is trivial to approximate the solution to a system of higher-order </a:t>
            </a:r>
            <a:r>
              <a:rPr lang="en-US" cap="small" dirty="0" err="1"/>
              <a:t>ivp</a:t>
            </a:r>
            <a:r>
              <a:rPr lang="en-US" dirty="0" err="1"/>
              <a:t>s</a:t>
            </a:r>
            <a:endParaRPr lang="en-US" dirty="0"/>
          </a:p>
          <a:p>
            <a:endParaRPr lang="en-US" dirty="0"/>
          </a:p>
        </p:txBody>
      </p:sp>
      <p:sp>
        <p:nvSpPr>
          <p:cNvPr id="4" name="Footer Placeholder 3">
            <a:extLst>
              <a:ext uri="{FF2B5EF4-FFF2-40B4-BE49-F238E27FC236}">
                <a16:creationId xmlns:a16="http://schemas.microsoft.com/office/drawing/2014/main" id="{C1D52569-8539-4565-9459-5E6741A1A6C3}"/>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6F7560FE-0C20-458E-AD4F-25E82B1D530A}"/>
              </a:ext>
            </a:extLst>
          </p:cNvPr>
          <p:cNvSpPr>
            <a:spLocks noGrp="1"/>
          </p:cNvSpPr>
          <p:nvPr>
            <p:ph type="sldNum" sz="quarter" idx="12"/>
          </p:nvPr>
        </p:nvSpPr>
        <p:spPr/>
        <p:txBody>
          <a:bodyPr/>
          <a:lstStyle/>
          <a:p>
            <a:fld id="{42EF6DC8-DA9C-4533-8A40-BB00A2545AF8}" type="slidenum">
              <a:rPr lang="en-CA" smtClean="0"/>
              <a:pPr/>
              <a:t>21</a:t>
            </a:fld>
            <a:endParaRPr lang="en-CA"/>
          </a:p>
        </p:txBody>
      </p:sp>
    </p:spTree>
    <p:custDataLst>
      <p:tags r:id="rId1"/>
    </p:custDataLst>
    <p:extLst>
      <p:ext uri="{BB962C8B-B14F-4D97-AF65-F5344CB8AC3E}">
        <p14:creationId xmlns:p14="http://schemas.microsoft.com/office/powerpoint/2010/main" val="873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Understand the various types of initial-value problems</a:t>
            </a:r>
          </a:p>
          <a:p>
            <a:pPr lvl="1"/>
            <a:r>
              <a:rPr lang="en-US" dirty="0"/>
              <a:t>Are aware of the approach we will use</a:t>
            </a:r>
          </a:p>
          <a:p>
            <a:pPr lvl="1"/>
            <a:r>
              <a:rPr lang="en-US" dirty="0"/>
              <a:t>Know about splines as opposed to interpolating polynomials</a:t>
            </a:r>
          </a:p>
          <a:p>
            <a:pPr lvl="1"/>
            <a:r>
              <a:rPr lang="en-US" dirty="0"/>
              <a:t>Are aware that we will approximate solutions to:</a:t>
            </a:r>
          </a:p>
          <a:p>
            <a:pPr lvl="2"/>
            <a:r>
              <a:rPr lang="en-US" dirty="0"/>
              <a:t>1</a:t>
            </a:r>
            <a:r>
              <a:rPr lang="en-US" baseline="30000" dirty="0"/>
              <a:t>st</a:t>
            </a:r>
            <a:r>
              <a:rPr lang="en-US" dirty="0"/>
              <a:t>-order </a:t>
            </a:r>
            <a:r>
              <a:rPr lang="en-US" cap="small" dirty="0" err="1"/>
              <a:t>ivp</a:t>
            </a:r>
            <a:r>
              <a:rPr lang="en-US" dirty="0" err="1"/>
              <a:t>s</a:t>
            </a:r>
            <a:endParaRPr lang="en-US" dirty="0"/>
          </a:p>
          <a:p>
            <a:pPr lvl="2"/>
            <a:r>
              <a:rPr lang="en-US" dirty="0"/>
              <a:t>Systems of 1</a:t>
            </a:r>
            <a:r>
              <a:rPr lang="en-US" baseline="30000" dirty="0"/>
              <a:t>st</a:t>
            </a:r>
            <a:r>
              <a:rPr lang="en-US" dirty="0"/>
              <a:t>-order </a:t>
            </a:r>
            <a:r>
              <a:rPr lang="en-US" cap="small" dirty="0" err="1"/>
              <a:t>ivp</a:t>
            </a:r>
            <a:r>
              <a:rPr lang="en-US" dirty="0" err="1"/>
              <a:t>s</a:t>
            </a:r>
            <a:endParaRPr lang="en-US" dirty="0"/>
          </a:p>
          <a:p>
            <a:pPr lvl="2"/>
            <a:r>
              <a:rPr lang="en-US" dirty="0"/>
              <a:t>Higher-order </a:t>
            </a:r>
            <a:r>
              <a:rPr lang="en-US" cap="small" dirty="0" err="1"/>
              <a:t>ivp</a:t>
            </a:r>
            <a:r>
              <a:rPr lang="en-US" dirty="0" err="1"/>
              <a:t>s</a:t>
            </a:r>
            <a:endParaRPr lang="en-US" dirty="0"/>
          </a:p>
          <a:p>
            <a:pPr lvl="2"/>
            <a:r>
              <a:rPr lang="en-US" dirty="0"/>
              <a:t>Systems of higher-order </a:t>
            </a:r>
            <a:r>
              <a:rPr lang="en-US" cap="small" dirty="0" err="1"/>
              <a:t>ivp</a:t>
            </a:r>
            <a:r>
              <a:rPr lang="en-US" dirty="0" err="1"/>
              <a:t>s</a:t>
            </a:r>
            <a:endParaRPr lang="en-US" dirty="0"/>
          </a:p>
        </p:txBody>
      </p:sp>
      <p:sp>
        <p:nvSpPr>
          <p:cNvPr id="4" name="Footer Placeholder 3"/>
          <p:cNvSpPr>
            <a:spLocks noGrp="1"/>
          </p:cNvSpPr>
          <p:nvPr>
            <p:ph type="ftr" sz="quarter" idx="11"/>
          </p:nvPr>
        </p:nvSpPr>
        <p:spPr/>
        <p:txBody>
          <a:bodyPr/>
          <a:lstStyle/>
          <a:p>
            <a:r>
              <a:rPr lang="en-US"/>
              <a:t>Approximating solutions to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22</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https://en.wikipedia.org/wiki/Initial_value_problem</a:t>
            </a:r>
          </a:p>
        </p:txBody>
      </p:sp>
      <p:sp>
        <p:nvSpPr>
          <p:cNvPr id="4" name="Footer Placeholder 3"/>
          <p:cNvSpPr>
            <a:spLocks noGrp="1"/>
          </p:cNvSpPr>
          <p:nvPr>
            <p:ph type="ftr" sz="quarter" idx="11"/>
          </p:nvPr>
        </p:nvSpPr>
        <p:spPr/>
        <p:txBody>
          <a:bodyPr/>
          <a:lstStyle/>
          <a:p>
            <a:r>
              <a:rPr lang="en-US"/>
              <a:t>Approximating solutions to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23</a:t>
            </a:fld>
            <a:endParaRPr lang="en-CA"/>
          </a:p>
        </p:txBody>
      </p:sp>
    </p:spTree>
    <p:extLst>
      <p:ext uri="{BB962C8B-B14F-4D97-AF65-F5344CB8AC3E}">
        <p14:creationId xmlns:p14="http://schemas.microsoft.com/office/powerpoint/2010/main" val="1740462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Approximating solutions to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24</a:t>
            </a:fld>
            <a:endParaRPr lang="en-CA"/>
          </a:p>
        </p:txBody>
      </p:sp>
    </p:spTree>
    <p:extLst>
      <p:ext uri="{BB962C8B-B14F-4D97-AF65-F5344CB8AC3E}">
        <p14:creationId xmlns:p14="http://schemas.microsoft.com/office/powerpoint/2010/main" val="88679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solutions to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25</a:t>
            </a:fld>
            <a:endParaRPr lang="en-CA"/>
          </a:p>
        </p:txBody>
      </p:sp>
    </p:spTree>
    <p:extLst>
      <p:ext uri="{BB962C8B-B14F-4D97-AF65-F5344CB8AC3E}">
        <p14:creationId xmlns:p14="http://schemas.microsoft.com/office/powerpoint/2010/main" val="113158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solutions to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26</a:t>
            </a:fld>
            <a:endParaRPr lang="en-CA"/>
          </a:p>
        </p:txBody>
      </p:sp>
    </p:spTree>
    <p:extLst>
      <p:ext uri="{BB962C8B-B14F-4D97-AF65-F5344CB8AC3E}">
        <p14:creationId xmlns:p14="http://schemas.microsoft.com/office/powerpoint/2010/main" val="427249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An initial-value problem (</a:t>
            </a:r>
            <a:r>
              <a:rPr lang="en-US" cap="small" dirty="0" err="1"/>
              <a:t>ivp</a:t>
            </a:r>
            <a:r>
              <a:rPr lang="en-US" dirty="0"/>
              <a:t>) is can be:</a:t>
            </a:r>
          </a:p>
          <a:p>
            <a:pPr lvl="1"/>
            <a:r>
              <a:rPr lang="en-US" dirty="0"/>
              <a:t>The first derivative described in terms of the independent variable and the function</a:t>
            </a:r>
          </a:p>
          <a:p>
            <a:pPr lvl="1"/>
            <a:endParaRPr lang="en-US" sz="2400" dirty="0"/>
          </a:p>
          <a:p>
            <a:pPr marL="457200" lvl="1" indent="0">
              <a:buNone/>
            </a:pPr>
            <a:endParaRPr lang="en-US" sz="2400" dirty="0"/>
          </a:p>
          <a:p>
            <a:pPr lvl="1"/>
            <a:r>
              <a:rPr lang="en-US" dirty="0"/>
              <a:t>The </a:t>
            </a:r>
            <a:r>
              <a:rPr lang="en-US" i="1" dirty="0"/>
              <a:t>n</a:t>
            </a:r>
            <a:r>
              <a:rPr lang="en-US" baseline="30000" dirty="0"/>
              <a:t>th</a:t>
            </a:r>
            <a:r>
              <a:rPr lang="en-US" dirty="0"/>
              <a:t> derivative described in terms of the independent variable, lower derivatives and the function</a:t>
            </a:r>
          </a:p>
          <a:p>
            <a:pPr lvl="1"/>
            <a:endParaRPr lang="en-US" dirty="0"/>
          </a:p>
          <a:p>
            <a:pPr lvl="1"/>
            <a:endParaRPr lang="en-US" dirty="0"/>
          </a:p>
          <a:p>
            <a:pPr marL="0" indent="0">
              <a:buNone/>
            </a:pPr>
            <a:endParaRPr lang="en-US"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7" name="Object 6">
            <a:extLst>
              <a:ext uri="{FF2B5EF4-FFF2-40B4-BE49-F238E27FC236}">
                <a16:creationId xmlns:a16="http://schemas.microsoft.com/office/drawing/2014/main" id="{4C3F4D33-43DC-4C75-A4E4-4FF1362EED5E}"/>
              </a:ext>
            </a:extLst>
          </p:cNvPr>
          <p:cNvGraphicFramePr>
            <a:graphicFrameLocks noChangeAspect="1"/>
          </p:cNvGraphicFramePr>
          <p:nvPr>
            <p:extLst>
              <p:ext uri="{D42A27DB-BD31-4B8C-83A1-F6EECF244321}">
                <p14:modId xmlns:p14="http://schemas.microsoft.com/office/powerpoint/2010/main" val="2917909804"/>
              </p:ext>
            </p:extLst>
          </p:nvPr>
        </p:nvGraphicFramePr>
        <p:xfrm>
          <a:off x="1531072" y="2685547"/>
          <a:ext cx="2069523" cy="943841"/>
        </p:xfrm>
        <a:graphic>
          <a:graphicData uri="http://schemas.openxmlformats.org/presentationml/2006/ole">
            <mc:AlternateContent xmlns:mc="http://schemas.openxmlformats.org/markup-compatibility/2006">
              <mc:Choice xmlns:v="urn:schemas-microsoft-com:vml" Requires="v">
                <p:oleObj name="Equation" r:id="rId3" imgW="1168200" imgH="533160" progId="Equation.DSMT4">
                  <p:embed/>
                </p:oleObj>
              </mc:Choice>
              <mc:Fallback>
                <p:oleObj name="Equation" r:id="rId3" imgW="1168200" imgH="53316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4"/>
                      <a:stretch>
                        <a:fillRect/>
                      </a:stretch>
                    </p:blipFill>
                    <p:spPr>
                      <a:xfrm>
                        <a:off x="1531072" y="2685547"/>
                        <a:ext cx="2069523" cy="94384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301EE99-283B-42F1-9408-324BFE9FCEB5}"/>
              </a:ext>
            </a:extLst>
          </p:cNvPr>
          <p:cNvGraphicFramePr>
            <a:graphicFrameLocks noChangeAspect="1"/>
          </p:cNvGraphicFramePr>
          <p:nvPr>
            <p:extLst>
              <p:ext uri="{D42A27DB-BD31-4B8C-83A1-F6EECF244321}">
                <p14:modId xmlns:p14="http://schemas.microsoft.com/office/powerpoint/2010/main" val="263596802"/>
              </p:ext>
            </p:extLst>
          </p:nvPr>
        </p:nvGraphicFramePr>
        <p:xfrm>
          <a:off x="5396346" y="2685547"/>
          <a:ext cx="2159000" cy="943841"/>
        </p:xfrm>
        <a:graphic>
          <a:graphicData uri="http://schemas.openxmlformats.org/presentationml/2006/ole">
            <mc:AlternateContent xmlns:mc="http://schemas.openxmlformats.org/markup-compatibility/2006">
              <mc:Choice xmlns:v="urn:schemas-microsoft-com:vml" Requires="v">
                <p:oleObj name="Equation" r:id="rId5" imgW="1218960" imgH="533160" progId="Equation.DSMT4">
                  <p:embed/>
                </p:oleObj>
              </mc:Choice>
              <mc:Fallback>
                <p:oleObj name="Equation" r:id="rId5" imgW="1218960" imgH="533160" progId="Equation.DSMT4">
                  <p:embed/>
                  <p:pic>
                    <p:nvPicPr>
                      <p:cNvPr id="9" name="Object 8">
                        <a:extLst>
                          <a:ext uri="{FF2B5EF4-FFF2-40B4-BE49-F238E27FC236}">
                            <a16:creationId xmlns:a16="http://schemas.microsoft.com/office/drawing/2014/main" id="{B301EE99-283B-42F1-9408-324BFE9FCEB5}"/>
                          </a:ext>
                        </a:extLst>
                      </p:cNvPr>
                      <p:cNvPicPr/>
                      <p:nvPr/>
                    </p:nvPicPr>
                    <p:blipFill>
                      <a:blip r:embed="rId6"/>
                      <a:stretch>
                        <a:fillRect/>
                      </a:stretch>
                    </p:blipFill>
                    <p:spPr>
                      <a:xfrm>
                        <a:off x="5396346" y="2685547"/>
                        <a:ext cx="2159000" cy="94384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F8D683E-B4BD-47CC-8A28-3D9CE38E6E0D}"/>
              </a:ext>
            </a:extLst>
          </p:cNvPr>
          <p:cNvGraphicFramePr>
            <a:graphicFrameLocks noChangeAspect="1"/>
          </p:cNvGraphicFramePr>
          <p:nvPr>
            <p:extLst>
              <p:ext uri="{D42A27DB-BD31-4B8C-83A1-F6EECF244321}">
                <p14:modId xmlns:p14="http://schemas.microsoft.com/office/powerpoint/2010/main" val="3733730633"/>
              </p:ext>
            </p:extLst>
          </p:nvPr>
        </p:nvGraphicFramePr>
        <p:xfrm>
          <a:off x="683345" y="4281488"/>
          <a:ext cx="4341092" cy="2381250"/>
        </p:xfrm>
        <a:graphic>
          <a:graphicData uri="http://schemas.openxmlformats.org/presentationml/2006/ole">
            <mc:AlternateContent xmlns:mc="http://schemas.openxmlformats.org/markup-compatibility/2006">
              <mc:Choice xmlns:v="urn:schemas-microsoft-com:vml" Requires="v">
                <p:oleObj name="Equation" r:id="rId7" imgW="2450880" imgH="1346040" progId="Equation.DSMT4">
                  <p:embed/>
                </p:oleObj>
              </mc:Choice>
              <mc:Fallback>
                <p:oleObj name="Equation" r:id="rId7" imgW="2450880" imgH="1346040" progId="Equation.DSMT4">
                  <p:embed/>
                  <p:pic>
                    <p:nvPicPr>
                      <p:cNvPr id="10" name="Object 9">
                        <a:extLst>
                          <a:ext uri="{FF2B5EF4-FFF2-40B4-BE49-F238E27FC236}">
                            <a16:creationId xmlns:a16="http://schemas.microsoft.com/office/drawing/2014/main" id="{AF8D683E-B4BD-47CC-8A28-3D9CE38E6E0D}"/>
                          </a:ext>
                        </a:extLst>
                      </p:cNvPr>
                      <p:cNvPicPr/>
                      <p:nvPr/>
                    </p:nvPicPr>
                    <p:blipFill>
                      <a:blip r:embed="rId8"/>
                      <a:stretch>
                        <a:fillRect/>
                      </a:stretch>
                    </p:blipFill>
                    <p:spPr>
                      <a:xfrm>
                        <a:off x="683345" y="4281488"/>
                        <a:ext cx="4341092" cy="23812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1DF05FC-3104-4733-9E30-538E729789EC}"/>
              </a:ext>
            </a:extLst>
          </p:cNvPr>
          <p:cNvGraphicFramePr>
            <a:graphicFrameLocks noChangeAspect="1"/>
          </p:cNvGraphicFramePr>
          <p:nvPr>
            <p:extLst>
              <p:ext uri="{D42A27DB-BD31-4B8C-83A1-F6EECF244321}">
                <p14:modId xmlns:p14="http://schemas.microsoft.com/office/powerpoint/2010/main" val="1661729948"/>
              </p:ext>
            </p:extLst>
          </p:nvPr>
        </p:nvGraphicFramePr>
        <p:xfrm>
          <a:off x="4427971" y="4876801"/>
          <a:ext cx="4095750" cy="1887537"/>
        </p:xfrm>
        <a:graphic>
          <a:graphicData uri="http://schemas.openxmlformats.org/presentationml/2006/ole">
            <mc:AlternateContent xmlns:mc="http://schemas.openxmlformats.org/markup-compatibility/2006">
              <mc:Choice xmlns:v="urn:schemas-microsoft-com:vml" Requires="v">
                <p:oleObj name="Equation" r:id="rId9" imgW="2311200" imgH="1066680" progId="Equation.DSMT4">
                  <p:embed/>
                </p:oleObj>
              </mc:Choice>
              <mc:Fallback>
                <p:oleObj name="Equation" r:id="rId9" imgW="2311200" imgH="1066680" progId="Equation.DSMT4">
                  <p:embed/>
                  <p:pic>
                    <p:nvPicPr>
                      <p:cNvPr id="12" name="Object 11">
                        <a:extLst>
                          <a:ext uri="{FF2B5EF4-FFF2-40B4-BE49-F238E27FC236}">
                            <a16:creationId xmlns:a16="http://schemas.microsoft.com/office/drawing/2014/main" id="{01DF05FC-3104-4733-9E30-538E729789EC}"/>
                          </a:ext>
                        </a:extLst>
                      </p:cNvPr>
                      <p:cNvPicPr/>
                      <p:nvPr/>
                    </p:nvPicPr>
                    <p:blipFill>
                      <a:blip r:embed="rId10"/>
                      <a:stretch>
                        <a:fillRect/>
                      </a:stretch>
                    </p:blipFill>
                    <p:spPr>
                      <a:xfrm>
                        <a:off x="4427971" y="4876801"/>
                        <a:ext cx="4095750" cy="188753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32712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A system of coupled </a:t>
            </a:r>
            <a:r>
              <a:rPr lang="en-US" cap="small" dirty="0" err="1"/>
              <a:t>ivp</a:t>
            </a:r>
            <a:r>
              <a:rPr lang="en-US" dirty="0" err="1"/>
              <a:t>s</a:t>
            </a:r>
            <a:r>
              <a:rPr lang="en-US" dirty="0"/>
              <a:t>, for example</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7" name="Object 6">
            <a:extLst>
              <a:ext uri="{FF2B5EF4-FFF2-40B4-BE49-F238E27FC236}">
                <a16:creationId xmlns:a16="http://schemas.microsoft.com/office/drawing/2014/main" id="{26D4474D-4EC4-4F66-A9F7-5C02CCADB6F6}"/>
              </a:ext>
            </a:extLst>
          </p:cNvPr>
          <p:cNvGraphicFramePr>
            <a:graphicFrameLocks noChangeAspect="1"/>
          </p:cNvGraphicFramePr>
          <p:nvPr>
            <p:extLst>
              <p:ext uri="{D42A27DB-BD31-4B8C-83A1-F6EECF244321}">
                <p14:modId xmlns:p14="http://schemas.microsoft.com/office/powerpoint/2010/main" val="1048941351"/>
              </p:ext>
            </p:extLst>
          </p:nvPr>
        </p:nvGraphicFramePr>
        <p:xfrm>
          <a:off x="2308225" y="2054225"/>
          <a:ext cx="4527550" cy="2076450"/>
        </p:xfrm>
        <a:graphic>
          <a:graphicData uri="http://schemas.openxmlformats.org/presentationml/2006/ole">
            <mc:AlternateContent xmlns:mc="http://schemas.openxmlformats.org/markup-compatibility/2006">
              <mc:Choice xmlns:v="urn:schemas-microsoft-com:vml" Requires="v">
                <p:oleObj name="Equation" r:id="rId3" imgW="2323800" imgH="1066680" progId="Equation.DSMT4">
                  <p:embed/>
                </p:oleObj>
              </mc:Choice>
              <mc:Fallback>
                <p:oleObj name="Equation" r:id="rId3" imgW="2323800" imgH="1066680" progId="Equation.DSMT4">
                  <p:embed/>
                  <p:pic>
                    <p:nvPicPr>
                      <p:cNvPr id="7" name="Object 6">
                        <a:extLst>
                          <a:ext uri="{FF2B5EF4-FFF2-40B4-BE49-F238E27FC236}">
                            <a16:creationId xmlns:a16="http://schemas.microsoft.com/office/drawing/2014/main" id="{26D4474D-4EC4-4F66-A9F7-5C02CCADB6F6}"/>
                          </a:ext>
                        </a:extLst>
                      </p:cNvPr>
                      <p:cNvPicPr/>
                      <p:nvPr/>
                    </p:nvPicPr>
                    <p:blipFill>
                      <a:blip r:embed="rId4"/>
                      <a:stretch>
                        <a:fillRect/>
                      </a:stretch>
                    </p:blipFill>
                    <p:spPr>
                      <a:xfrm>
                        <a:off x="2308225" y="2054225"/>
                        <a:ext cx="4527550" cy="20764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7552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B6EF-4FBA-4E6C-A720-C9F9CA522B95}"/>
              </a:ext>
            </a:extLst>
          </p:cNvPr>
          <p:cNvSpPr>
            <a:spLocks noGrp="1"/>
          </p:cNvSpPr>
          <p:nvPr>
            <p:ph type="title"/>
          </p:nvPr>
        </p:nvSpPr>
        <p:spPr/>
        <p:txBody>
          <a:bodyPr/>
          <a:lstStyle/>
          <a:p>
            <a:r>
              <a:rPr lang="en-US" dirty="0"/>
              <a:t>Solutions to </a:t>
            </a:r>
            <a:r>
              <a:rPr lang="en-US" cap="small" dirty="0" err="1"/>
              <a:t>ivp</a:t>
            </a:r>
            <a:r>
              <a:rPr lang="en-US" dirty="0" err="1"/>
              <a:t>s</a:t>
            </a:r>
            <a:endParaRPr lang="en-US" dirty="0"/>
          </a:p>
        </p:txBody>
      </p:sp>
      <p:sp>
        <p:nvSpPr>
          <p:cNvPr id="3" name="Content Placeholder 2">
            <a:extLst>
              <a:ext uri="{FF2B5EF4-FFF2-40B4-BE49-F238E27FC236}">
                <a16:creationId xmlns:a16="http://schemas.microsoft.com/office/drawing/2014/main" id="{D35BD979-1D12-4D25-A607-0B46A308D94D}"/>
              </a:ext>
            </a:extLst>
          </p:cNvPr>
          <p:cNvSpPr>
            <a:spLocks noGrp="1"/>
          </p:cNvSpPr>
          <p:nvPr>
            <p:ph idx="1"/>
          </p:nvPr>
        </p:nvSpPr>
        <p:spPr/>
        <p:txBody>
          <a:bodyPr>
            <a:normAutofit lnSpcReduction="10000"/>
          </a:bodyPr>
          <a:lstStyle/>
          <a:p>
            <a:r>
              <a:rPr lang="en-US" dirty="0"/>
              <a:t>Recall your approach in calculus:</a:t>
            </a:r>
          </a:p>
          <a:p>
            <a:pPr marL="0" indent="0">
              <a:buNone/>
            </a:pPr>
            <a:endParaRPr lang="en-US" sz="2400" dirty="0"/>
          </a:p>
          <a:p>
            <a:pPr marL="0" indent="0">
              <a:buNone/>
            </a:pPr>
            <a:endParaRPr lang="en-US" sz="2400" dirty="0"/>
          </a:p>
          <a:p>
            <a:r>
              <a:rPr lang="en-US" dirty="0"/>
              <a:t>In calculus, you find a single exact solution:</a:t>
            </a:r>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What if you cannot find an exact solution?</a:t>
            </a:r>
          </a:p>
        </p:txBody>
      </p:sp>
      <p:sp>
        <p:nvSpPr>
          <p:cNvPr id="4" name="Footer Placeholder 3">
            <a:extLst>
              <a:ext uri="{FF2B5EF4-FFF2-40B4-BE49-F238E27FC236}">
                <a16:creationId xmlns:a16="http://schemas.microsoft.com/office/drawing/2014/main" id="{EB2DC895-578A-4935-B610-0BD5A2FCCAAE}"/>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08774025-C10B-441F-86CA-3EA94285882E}"/>
              </a:ext>
            </a:extLst>
          </p:cNvPr>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6" name="Object 5">
            <a:extLst>
              <a:ext uri="{FF2B5EF4-FFF2-40B4-BE49-F238E27FC236}">
                <a16:creationId xmlns:a16="http://schemas.microsoft.com/office/drawing/2014/main" id="{D2C71703-F2E5-4DED-9175-4E6ABB318FEC}"/>
              </a:ext>
            </a:extLst>
          </p:cNvPr>
          <p:cNvGraphicFramePr>
            <a:graphicFrameLocks noChangeAspect="1"/>
          </p:cNvGraphicFramePr>
          <p:nvPr>
            <p:extLst>
              <p:ext uri="{D42A27DB-BD31-4B8C-83A1-F6EECF244321}">
                <p14:modId xmlns:p14="http://schemas.microsoft.com/office/powerpoint/2010/main" val="3387693781"/>
              </p:ext>
            </p:extLst>
          </p:nvPr>
        </p:nvGraphicFramePr>
        <p:xfrm>
          <a:off x="3634365" y="1936316"/>
          <a:ext cx="2202295" cy="1039091"/>
        </p:xfrm>
        <a:graphic>
          <a:graphicData uri="http://schemas.openxmlformats.org/presentationml/2006/ole">
            <mc:AlternateContent xmlns:mc="http://schemas.openxmlformats.org/markup-compatibility/2006">
              <mc:Choice xmlns:v="urn:schemas-microsoft-com:vml" Requires="v">
                <p:oleObj name="Equation" r:id="rId3" imgW="1130040" imgH="533160" progId="Equation.DSMT4">
                  <p:embed/>
                </p:oleObj>
              </mc:Choice>
              <mc:Fallback>
                <p:oleObj name="Equation" r:id="rId3" imgW="1130040" imgH="533160" progId="Equation.DSMT4">
                  <p:embed/>
                  <p:pic>
                    <p:nvPicPr>
                      <p:cNvPr id="6" name="Object 5">
                        <a:extLst>
                          <a:ext uri="{FF2B5EF4-FFF2-40B4-BE49-F238E27FC236}">
                            <a16:creationId xmlns:a16="http://schemas.microsoft.com/office/drawing/2014/main" id="{D2C71703-F2E5-4DED-9175-4E6ABB318FEC}"/>
                          </a:ext>
                        </a:extLst>
                      </p:cNvPr>
                      <p:cNvPicPr/>
                      <p:nvPr/>
                    </p:nvPicPr>
                    <p:blipFill>
                      <a:blip r:embed="rId4"/>
                      <a:stretch>
                        <a:fillRect/>
                      </a:stretch>
                    </p:blipFill>
                    <p:spPr>
                      <a:xfrm>
                        <a:off x="3634365" y="1936316"/>
                        <a:ext cx="2202295" cy="103909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1A43F5F-8E63-4D9E-9FEC-A78D2ED36338}"/>
              </a:ext>
            </a:extLst>
          </p:cNvPr>
          <p:cNvGraphicFramePr>
            <a:graphicFrameLocks noChangeAspect="1"/>
          </p:cNvGraphicFramePr>
          <p:nvPr>
            <p:extLst>
              <p:ext uri="{D42A27DB-BD31-4B8C-83A1-F6EECF244321}">
                <p14:modId xmlns:p14="http://schemas.microsoft.com/office/powerpoint/2010/main" val="2230937228"/>
              </p:ext>
            </p:extLst>
          </p:nvPr>
        </p:nvGraphicFramePr>
        <p:xfrm>
          <a:off x="3533774" y="3311523"/>
          <a:ext cx="1933575" cy="544513"/>
        </p:xfrm>
        <a:graphic>
          <a:graphicData uri="http://schemas.openxmlformats.org/presentationml/2006/ole">
            <mc:AlternateContent xmlns:mc="http://schemas.openxmlformats.org/markup-compatibility/2006">
              <mc:Choice xmlns:v="urn:schemas-microsoft-com:vml" Requires="v">
                <p:oleObj name="Equation" r:id="rId5" imgW="901440" imgH="253800" progId="Equation.DSMT4">
                  <p:embed/>
                </p:oleObj>
              </mc:Choice>
              <mc:Fallback>
                <p:oleObj name="Equation" r:id="rId5" imgW="901440" imgH="253800" progId="Equation.DSMT4">
                  <p:embed/>
                  <p:pic>
                    <p:nvPicPr>
                      <p:cNvPr id="7" name="Object 6">
                        <a:extLst>
                          <a:ext uri="{FF2B5EF4-FFF2-40B4-BE49-F238E27FC236}">
                            <a16:creationId xmlns:a16="http://schemas.microsoft.com/office/drawing/2014/main" id="{F1A43F5F-8E63-4D9E-9FEC-A78D2ED36338}"/>
                          </a:ext>
                        </a:extLst>
                      </p:cNvPr>
                      <p:cNvPicPr/>
                      <p:nvPr/>
                    </p:nvPicPr>
                    <p:blipFill>
                      <a:blip r:embed="rId6"/>
                      <a:stretch>
                        <a:fillRect/>
                      </a:stretch>
                    </p:blipFill>
                    <p:spPr>
                      <a:xfrm>
                        <a:off x="3533774" y="3311523"/>
                        <a:ext cx="1933575" cy="544513"/>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FE344C5D-C2B9-43AC-B606-069F29F9BCE1}"/>
              </a:ext>
            </a:extLst>
          </p:cNvPr>
          <p:cNvPicPr>
            <a:picLocks noChangeAspect="1"/>
          </p:cNvPicPr>
          <p:nvPr/>
        </p:nvPicPr>
        <p:blipFill>
          <a:blip r:embed="rId7"/>
          <a:stretch>
            <a:fillRect/>
          </a:stretch>
        </p:blipFill>
        <p:spPr>
          <a:xfrm>
            <a:off x="1525587" y="3880643"/>
            <a:ext cx="6419850" cy="2057400"/>
          </a:xfrm>
          <a:prstGeom prst="rect">
            <a:avLst/>
          </a:prstGeom>
        </p:spPr>
      </p:pic>
    </p:spTree>
    <p:custDataLst>
      <p:tags r:id="rId1"/>
    </p:custDataLst>
    <p:extLst>
      <p:ext uri="{BB962C8B-B14F-4D97-AF65-F5344CB8AC3E}">
        <p14:creationId xmlns:p14="http://schemas.microsoft.com/office/powerpoint/2010/main" val="203583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B6EF-4FBA-4E6C-A720-C9F9CA522B95}"/>
              </a:ext>
            </a:extLst>
          </p:cNvPr>
          <p:cNvSpPr>
            <a:spLocks noGrp="1"/>
          </p:cNvSpPr>
          <p:nvPr>
            <p:ph type="title"/>
          </p:nvPr>
        </p:nvSpPr>
        <p:spPr/>
        <p:txBody>
          <a:bodyPr/>
          <a:lstStyle/>
          <a:p>
            <a:r>
              <a:rPr lang="en-US" dirty="0"/>
              <a:t>Approximate solutions to </a:t>
            </a:r>
            <a:r>
              <a:rPr lang="en-US" cap="small" dirty="0" err="1"/>
              <a:t>ivp</a:t>
            </a:r>
            <a:r>
              <a:rPr lang="en-US" dirty="0" err="1"/>
              <a:t>s</a:t>
            </a:r>
            <a:endParaRPr lang="en-US" dirty="0"/>
          </a:p>
        </p:txBody>
      </p:sp>
      <p:sp>
        <p:nvSpPr>
          <p:cNvPr id="3" name="Content Placeholder 2">
            <a:extLst>
              <a:ext uri="{FF2B5EF4-FFF2-40B4-BE49-F238E27FC236}">
                <a16:creationId xmlns:a16="http://schemas.microsoft.com/office/drawing/2014/main" id="{D35BD979-1D12-4D25-A607-0B46A308D94D}"/>
              </a:ext>
            </a:extLst>
          </p:cNvPr>
          <p:cNvSpPr>
            <a:spLocks noGrp="1"/>
          </p:cNvSpPr>
          <p:nvPr>
            <p:ph idx="1"/>
          </p:nvPr>
        </p:nvSpPr>
        <p:spPr/>
        <p:txBody>
          <a:bodyPr>
            <a:normAutofit lnSpcReduction="10000"/>
          </a:bodyPr>
          <a:lstStyle/>
          <a:p>
            <a:r>
              <a:rPr lang="en-US" dirty="0"/>
              <a:t>What do we have?</a:t>
            </a:r>
          </a:p>
          <a:p>
            <a:endParaRPr lang="en-US" dirty="0"/>
          </a:p>
          <a:p>
            <a:pPr marL="0" indent="0">
              <a:buNone/>
            </a:pPr>
            <a:endParaRPr lang="en-US" dirty="0"/>
          </a:p>
          <a:p>
            <a:pPr lvl="1"/>
            <a:r>
              <a:rPr lang="en-US" dirty="0"/>
              <a:t>At time </a:t>
            </a:r>
            <a:r>
              <a:rPr lang="en-US" i="1" dirty="0">
                <a:latin typeface="Times New Roman" panose="02020603050405020304" pitchFamily="18" charset="0"/>
              </a:rPr>
              <a:t>t</a:t>
            </a:r>
            <a:r>
              <a:rPr lang="en-US" dirty="0">
                <a:latin typeface="Times New Roman" panose="02020603050405020304" pitchFamily="18" charset="0"/>
              </a:rPr>
              <a:t> = 0</a:t>
            </a:r>
            <a:r>
              <a:rPr lang="en-US" dirty="0"/>
              <a:t>, the value is </a:t>
            </a:r>
            <a:r>
              <a:rPr lang="en-US" dirty="0">
                <a:latin typeface="Times New Roman" panose="02020603050405020304" pitchFamily="18" charset="0"/>
              </a:rPr>
              <a:t>1</a:t>
            </a:r>
          </a:p>
          <a:p>
            <a:pPr lvl="1"/>
            <a:r>
              <a:rPr lang="en-US" dirty="0"/>
              <a:t>The first equation says:</a:t>
            </a:r>
          </a:p>
          <a:p>
            <a:pPr lvl="2"/>
            <a:r>
              <a:rPr lang="en-US" dirty="0"/>
              <a:t>If </a:t>
            </a:r>
            <a:r>
              <a:rPr lang="en-US" i="1" dirty="0">
                <a:latin typeface="Times New Roman" panose="02020603050405020304" pitchFamily="18" charset="0"/>
              </a:rPr>
              <a:t>t</a:t>
            </a:r>
            <a:r>
              <a:rPr lang="en-US" dirty="0">
                <a:latin typeface="Times New Roman" panose="02020603050405020304" pitchFamily="18" charset="0"/>
              </a:rPr>
              <a:t> = 0</a:t>
            </a:r>
            <a:r>
              <a:rPr lang="en-US" dirty="0"/>
              <a:t> and </a:t>
            </a:r>
            <a:r>
              <a:rPr lang="en-US" i="1" dirty="0">
                <a:latin typeface="Times New Roman" panose="02020603050405020304" pitchFamily="18" charset="0"/>
              </a:rPr>
              <a:t>y</a:t>
            </a:r>
            <a:r>
              <a:rPr lang="en-US" dirty="0">
                <a:latin typeface="Times New Roman" panose="02020603050405020304" pitchFamily="18" charset="0"/>
              </a:rPr>
              <a:t>(0) = 1</a:t>
            </a:r>
            <a:r>
              <a:rPr lang="en-US" dirty="0"/>
              <a:t>, then </a:t>
            </a:r>
            <a:r>
              <a:rPr lang="en-US" i="1" dirty="0">
                <a:latin typeface="Times New Roman" panose="02020603050405020304" pitchFamily="18" charset="0"/>
              </a:rPr>
              <a:t>y</a:t>
            </a:r>
            <a:r>
              <a:rPr lang="en-US" baseline="30000" dirty="0">
                <a:latin typeface="Times New Roman" panose="02020603050405020304" pitchFamily="18" charset="0"/>
              </a:rPr>
              <a:t>(1)</a:t>
            </a:r>
            <a:r>
              <a:rPr lang="en-US" dirty="0">
                <a:latin typeface="Times New Roman" panose="02020603050405020304" pitchFamily="18" charset="0"/>
              </a:rPr>
              <a:t>(0) = –0·1 – 1 = –1</a:t>
            </a:r>
          </a:p>
          <a:p>
            <a:pPr lvl="1"/>
            <a:r>
              <a:rPr lang="en-US" dirty="0"/>
              <a:t>Taylor series now say that:</a:t>
            </a:r>
          </a:p>
          <a:p>
            <a:pPr marL="457200" lvl="1" indent="0">
              <a:buNone/>
            </a:pPr>
            <a:r>
              <a:rPr lang="en-US" i="1" dirty="0"/>
              <a:t>			</a:t>
            </a:r>
            <a:r>
              <a:rPr lang="en-US" i="1" dirty="0">
                <a:latin typeface="Times New Roman" panose="02020603050405020304" pitchFamily="18" charset="0"/>
              </a:rPr>
              <a:t>y</a:t>
            </a:r>
            <a:r>
              <a:rPr lang="en-US" dirty="0">
                <a:latin typeface="Times New Roman" panose="02020603050405020304" pitchFamily="18" charset="0"/>
              </a:rPr>
              <a:t>(0 + </a:t>
            </a:r>
            <a:r>
              <a:rPr lang="en-US" i="1" dirty="0">
                <a:latin typeface="Times New Roman" panose="02020603050405020304" pitchFamily="18" charset="0"/>
              </a:rPr>
              <a:t>h</a:t>
            </a:r>
            <a:r>
              <a:rPr lang="en-US" dirty="0">
                <a:latin typeface="Times New Roman" panose="02020603050405020304" pitchFamily="18" charset="0"/>
              </a:rPr>
              <a:t>) ≈ </a:t>
            </a:r>
            <a:r>
              <a:rPr lang="en-US" i="1" dirty="0">
                <a:latin typeface="Times New Roman" panose="02020603050405020304" pitchFamily="18" charset="0"/>
              </a:rPr>
              <a:t>y</a:t>
            </a:r>
            <a:r>
              <a:rPr lang="en-US" dirty="0">
                <a:latin typeface="Times New Roman" panose="02020603050405020304" pitchFamily="18" charset="0"/>
              </a:rPr>
              <a:t>(0) + </a:t>
            </a:r>
            <a:r>
              <a:rPr lang="en-US" i="1" dirty="0">
                <a:latin typeface="Times New Roman" panose="02020603050405020304" pitchFamily="18" charset="0"/>
              </a:rPr>
              <a:t>y</a:t>
            </a:r>
            <a:r>
              <a:rPr lang="en-US" baseline="30000" dirty="0">
                <a:latin typeface="Times New Roman" panose="02020603050405020304" pitchFamily="18" charset="0"/>
              </a:rPr>
              <a:t>(1)</a:t>
            </a:r>
            <a:r>
              <a:rPr lang="en-US" dirty="0">
                <a:latin typeface="Times New Roman" panose="02020603050405020304" pitchFamily="18" charset="0"/>
              </a:rPr>
              <a:t>(0)</a:t>
            </a:r>
            <a:r>
              <a:rPr lang="en-US" i="1" dirty="0">
                <a:latin typeface="Times New Roman" panose="02020603050405020304" pitchFamily="18" charset="0"/>
              </a:rPr>
              <a:t>h</a:t>
            </a:r>
          </a:p>
          <a:p>
            <a:pPr marL="457200" lvl="1" indent="0">
              <a:buNone/>
            </a:pPr>
            <a:r>
              <a:rPr lang="en-US" i="1" dirty="0">
                <a:latin typeface="Times New Roman" panose="02020603050405020304" pitchFamily="18" charset="0"/>
              </a:rPr>
              <a:t>			</a:t>
            </a:r>
            <a:r>
              <a:rPr lang="en-US" dirty="0">
                <a:latin typeface="Times New Roman" panose="02020603050405020304" pitchFamily="18" charset="0"/>
              </a:rPr>
              <a:t>              =   1   + (–1)</a:t>
            </a:r>
            <a:r>
              <a:rPr lang="en-US" i="1" dirty="0">
                <a:latin typeface="Times New Roman" panose="02020603050405020304" pitchFamily="18" charset="0"/>
              </a:rPr>
              <a:t>h</a:t>
            </a:r>
            <a:endParaRPr lang="en-US" dirty="0">
              <a:latin typeface="Times New Roman" panose="02020603050405020304" pitchFamily="18" charset="0"/>
            </a:endParaRPr>
          </a:p>
          <a:p>
            <a:pPr lvl="2"/>
            <a:r>
              <a:rPr lang="en-US" dirty="0"/>
              <a:t>Thus, </a:t>
            </a:r>
            <a:r>
              <a:rPr lang="en-US" i="1" dirty="0">
                <a:latin typeface="Times New Roman" panose="02020603050405020304" pitchFamily="18" charset="0"/>
              </a:rPr>
              <a:t>y</a:t>
            </a:r>
            <a:r>
              <a:rPr lang="en-US" dirty="0">
                <a:latin typeface="Times New Roman" panose="02020603050405020304" pitchFamily="18" charset="0"/>
              </a:rPr>
              <a:t>(0.1) ≈ 0.9</a:t>
            </a:r>
          </a:p>
          <a:p>
            <a:pPr lvl="1" indent="-228600">
              <a:buFont typeface="Arial" panose="020B0604020202020204" pitchFamily="34" charset="0"/>
              <a:buChar char="•"/>
              <a:defRPr/>
            </a:pPr>
            <a:r>
              <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If </a:t>
            </a:r>
            <a:r>
              <a:rPr kumimoji="0" lang="en-US"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r>
              <a:rPr kumimoji="0" lang="en-US"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0.1</a:t>
            </a:r>
            <a:r>
              <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and </a:t>
            </a:r>
            <a:r>
              <a:rPr kumimoji="0" lang="en-US"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y</a:t>
            </a:r>
            <a:r>
              <a:rPr kumimoji="0" lang="en-US"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(0.1) = 0.9</a:t>
            </a:r>
            <a:r>
              <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then </a:t>
            </a:r>
            <a:r>
              <a:rPr kumimoji="0" lang="en-US"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y</a:t>
            </a:r>
            <a:r>
              <a:rPr kumimoji="0" lang="en-US" b="0" i="0" u="none" strike="noStrike" kern="1200" cap="none" spc="0" normalizeH="0" baseline="30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a:t>
            </a:r>
            <a:r>
              <a:rPr kumimoji="0" lang="en-US"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(0) = –0.1·0.9 – 1 = –1.09</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Thus </a:t>
            </a:r>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y</a:t>
            </a:r>
            <a:r>
              <a:rPr kumimoji="0" lang="en-US" sz="20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(0.2) = </a:t>
            </a:r>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y</a:t>
            </a:r>
            <a:r>
              <a:rPr kumimoji="0" lang="en-US" sz="20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(0.1) + </a:t>
            </a:r>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y</a:t>
            </a:r>
            <a:r>
              <a:rPr kumimoji="0" lang="en-US" sz="2000" b="0" u="none" strike="noStrike" kern="1200" cap="none" spc="0" normalizeH="0" baseline="30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a:t>
            </a:r>
            <a:r>
              <a:rPr kumimoji="0" lang="en-US" sz="20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(0.1) = 0.9 + (–1.09) </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0.1</a:t>
            </a:r>
            <a:r>
              <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 0.791</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B2DC895-578A-4935-B610-0BD5A2FCCAAE}"/>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08774025-C10B-441F-86CA-3EA94285882E}"/>
              </a:ext>
            </a:extLst>
          </p:cNvPr>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6" name="Object 5">
            <a:extLst>
              <a:ext uri="{FF2B5EF4-FFF2-40B4-BE49-F238E27FC236}">
                <a16:creationId xmlns:a16="http://schemas.microsoft.com/office/drawing/2014/main" id="{D2C71703-F2E5-4DED-9175-4E6ABB318FEC}"/>
              </a:ext>
            </a:extLst>
          </p:cNvPr>
          <p:cNvGraphicFramePr>
            <a:graphicFrameLocks noChangeAspect="1"/>
          </p:cNvGraphicFramePr>
          <p:nvPr>
            <p:extLst>
              <p:ext uri="{D42A27DB-BD31-4B8C-83A1-F6EECF244321}">
                <p14:modId xmlns:p14="http://schemas.microsoft.com/office/powerpoint/2010/main" val="3744194511"/>
              </p:ext>
            </p:extLst>
          </p:nvPr>
        </p:nvGraphicFramePr>
        <p:xfrm>
          <a:off x="3624191" y="1793436"/>
          <a:ext cx="2252806" cy="1039091"/>
        </p:xfrm>
        <a:graphic>
          <a:graphicData uri="http://schemas.openxmlformats.org/presentationml/2006/ole">
            <mc:AlternateContent xmlns:mc="http://schemas.openxmlformats.org/markup-compatibility/2006">
              <mc:Choice xmlns:v="urn:schemas-microsoft-com:vml" Requires="v">
                <p:oleObj name="Equation" r:id="rId3" imgW="1155600" imgH="533160" progId="Equation.DSMT4">
                  <p:embed/>
                </p:oleObj>
              </mc:Choice>
              <mc:Fallback>
                <p:oleObj name="Equation" r:id="rId3" imgW="1155600" imgH="533160" progId="Equation.DSMT4">
                  <p:embed/>
                  <p:pic>
                    <p:nvPicPr>
                      <p:cNvPr id="6" name="Object 5">
                        <a:extLst>
                          <a:ext uri="{FF2B5EF4-FFF2-40B4-BE49-F238E27FC236}">
                            <a16:creationId xmlns:a16="http://schemas.microsoft.com/office/drawing/2014/main" id="{D2C71703-F2E5-4DED-9175-4E6ABB318FEC}"/>
                          </a:ext>
                        </a:extLst>
                      </p:cNvPr>
                      <p:cNvPicPr/>
                      <p:nvPr/>
                    </p:nvPicPr>
                    <p:blipFill>
                      <a:blip r:embed="rId4"/>
                      <a:stretch>
                        <a:fillRect/>
                      </a:stretch>
                    </p:blipFill>
                    <p:spPr>
                      <a:xfrm>
                        <a:off x="3624191" y="1793436"/>
                        <a:ext cx="2252806" cy="1039091"/>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86108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Approximate solutions to </a:t>
            </a:r>
            <a:r>
              <a:rPr lang="en-US" cap="small" dirty="0" err="1"/>
              <a:t>ivp</a:t>
            </a:r>
            <a:r>
              <a:rPr lang="en-US" dirty="0" err="1"/>
              <a:t>s</a:t>
            </a:r>
            <a:endParaRPr lang="en-US" dirty="0"/>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p:txBody>
          <a:bodyPr/>
          <a:lstStyle/>
          <a:p>
            <a:r>
              <a:rPr lang="en-US" dirty="0"/>
              <a:t>In this course,</a:t>
            </a:r>
            <a:br>
              <a:rPr lang="en-US" dirty="0"/>
            </a:br>
            <a:r>
              <a:rPr lang="en-US" dirty="0"/>
              <a:t>	we will approximate the solution at specific points:</a:t>
            </a:r>
          </a:p>
          <a:p>
            <a:pPr marL="0" indent="0">
              <a:buNone/>
            </a:pPr>
            <a:r>
              <a:rPr lang="en-US" dirty="0"/>
              <a:t>		</a:t>
            </a:r>
            <a:r>
              <a:rPr lang="en-US" dirty="0">
                <a:latin typeface="Times New Roman" panose="02020603050405020304" pitchFamily="18" charset="0"/>
              </a:rPr>
              <a:t>(</a:t>
            </a:r>
            <a:r>
              <a:rPr lang="en-US" i="1" dirty="0">
                <a:latin typeface="Times New Roman" panose="02020603050405020304" pitchFamily="18" charset="0"/>
              </a:rPr>
              <a:t>t</a:t>
            </a:r>
            <a:r>
              <a:rPr lang="en-US" baseline="-25000" dirty="0">
                <a:latin typeface="Times New Roman" panose="02020603050405020304" pitchFamily="18" charset="0"/>
              </a:rPr>
              <a:t>0</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a:latin typeface="Times New Roman" panose="02020603050405020304" pitchFamily="18" charset="0"/>
              </a:rPr>
              <a:t>t</a:t>
            </a:r>
            <a:r>
              <a:rPr lang="en-US" baseline="-25000" dirty="0">
                <a:latin typeface="Times New Roman" panose="02020603050405020304" pitchFamily="18" charset="0"/>
              </a:rPr>
              <a:t>0</a:t>
            </a:r>
            <a:r>
              <a:rPr lang="en-US" dirty="0">
                <a:latin typeface="Times New Roman" panose="02020603050405020304" pitchFamily="18" charset="0"/>
              </a:rPr>
              <a:t>)), (</a:t>
            </a:r>
            <a:r>
              <a:rPr lang="en-US" i="1" dirty="0">
                <a:latin typeface="Times New Roman" panose="02020603050405020304" pitchFamily="18" charset="0"/>
              </a:rPr>
              <a:t>t</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t</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t</a:t>
            </a:r>
            <a:r>
              <a:rPr lang="en-US" baseline="-25000" dirty="0">
                <a:latin typeface="Times New Roman" panose="02020603050405020304" pitchFamily="18" charset="0"/>
              </a:rPr>
              <a:t>3</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3</a:t>
            </a:r>
            <a:r>
              <a:rPr lang="en-US" dirty="0">
                <a:latin typeface="Times New Roman" panose="02020603050405020304" pitchFamily="18" charset="0"/>
              </a:rPr>
              <a:t>),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white"/>
                </a:solidFill>
              </a:rPr>
              <a:t>Thus,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7</a:t>
            </a:fld>
            <a:endParaRPr lang="en-CA"/>
          </a:p>
        </p:txBody>
      </p:sp>
      <p:pic>
        <p:nvPicPr>
          <p:cNvPr id="7" name="Picture 6">
            <a:extLst>
              <a:ext uri="{FF2B5EF4-FFF2-40B4-BE49-F238E27FC236}">
                <a16:creationId xmlns:a16="http://schemas.microsoft.com/office/drawing/2014/main" id="{EF42F73F-4CE4-4DFB-9224-B6BFA8B29B21}"/>
              </a:ext>
            </a:extLst>
          </p:cNvPr>
          <p:cNvPicPr>
            <a:picLocks noChangeAspect="1"/>
          </p:cNvPicPr>
          <p:nvPr/>
        </p:nvPicPr>
        <p:blipFill>
          <a:blip r:embed="rId3"/>
          <a:stretch>
            <a:fillRect/>
          </a:stretch>
        </p:blipFill>
        <p:spPr>
          <a:xfrm>
            <a:off x="1065097" y="4458800"/>
            <a:ext cx="6419850" cy="2057400"/>
          </a:xfrm>
          <a:prstGeom prst="rect">
            <a:avLst/>
          </a:prstGeom>
        </p:spPr>
      </p:pic>
      <p:sp>
        <p:nvSpPr>
          <p:cNvPr id="8" name="Oval 7">
            <a:extLst>
              <a:ext uri="{FF2B5EF4-FFF2-40B4-BE49-F238E27FC236}">
                <a16:creationId xmlns:a16="http://schemas.microsoft.com/office/drawing/2014/main" id="{93B25C42-3120-4AB5-A49A-4A04A3CD0CD8}"/>
              </a:ext>
            </a:extLst>
          </p:cNvPr>
          <p:cNvSpPr/>
          <p:nvPr/>
        </p:nvSpPr>
        <p:spPr>
          <a:xfrm>
            <a:off x="1579489" y="457177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135916C-B025-43CE-A932-C47FE2E6604E}"/>
              </a:ext>
            </a:extLst>
          </p:cNvPr>
          <p:cNvSpPr/>
          <p:nvPr/>
        </p:nvSpPr>
        <p:spPr>
          <a:xfrm>
            <a:off x="1731889" y="482483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8493060-5EBF-4270-911D-3EB352DA8F9A}"/>
              </a:ext>
            </a:extLst>
          </p:cNvPr>
          <p:cNvSpPr/>
          <p:nvPr/>
        </p:nvSpPr>
        <p:spPr>
          <a:xfrm>
            <a:off x="1884289" y="521213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FA4EF93-B408-40AC-AAC9-E6FC067895A2}"/>
              </a:ext>
            </a:extLst>
          </p:cNvPr>
          <p:cNvSpPr/>
          <p:nvPr/>
        </p:nvSpPr>
        <p:spPr>
          <a:xfrm>
            <a:off x="2036689" y="558264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47D6FAA-9BA1-4E7F-9F6A-BED9C66F4132}"/>
              </a:ext>
            </a:extLst>
          </p:cNvPr>
          <p:cNvSpPr/>
          <p:nvPr/>
        </p:nvSpPr>
        <p:spPr>
          <a:xfrm>
            <a:off x="2189089" y="59028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80D3D3A-03F3-4D2F-996A-970F459913B5}"/>
              </a:ext>
            </a:extLst>
          </p:cNvPr>
          <p:cNvSpPr/>
          <p:nvPr/>
        </p:nvSpPr>
        <p:spPr>
          <a:xfrm>
            <a:off x="2341489" y="6147504"/>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33FA4D5-5F8E-49E9-B301-E4E1DFCF7A30}"/>
              </a:ext>
            </a:extLst>
          </p:cNvPr>
          <p:cNvSpPr/>
          <p:nvPr/>
        </p:nvSpPr>
        <p:spPr>
          <a:xfrm>
            <a:off x="2493889" y="628312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D24306-2409-4091-B1C2-2F7C0D639268}"/>
              </a:ext>
            </a:extLst>
          </p:cNvPr>
          <p:cNvSpPr/>
          <p:nvPr/>
        </p:nvSpPr>
        <p:spPr>
          <a:xfrm>
            <a:off x="2646289" y="634324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4673B80-054D-465A-86DD-656DFD69C208}"/>
              </a:ext>
            </a:extLst>
          </p:cNvPr>
          <p:cNvSpPr/>
          <p:nvPr/>
        </p:nvSpPr>
        <p:spPr>
          <a:xfrm>
            <a:off x="2798689" y="633625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38357D1-87EC-4A55-A335-F7CBEF8A9485}"/>
              </a:ext>
            </a:extLst>
          </p:cNvPr>
          <p:cNvSpPr/>
          <p:nvPr/>
        </p:nvSpPr>
        <p:spPr>
          <a:xfrm>
            <a:off x="2951089" y="630409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0CB0E0F-C1CD-4367-A5EA-ED0A11185A1D}"/>
              </a:ext>
            </a:extLst>
          </p:cNvPr>
          <p:cNvSpPr/>
          <p:nvPr/>
        </p:nvSpPr>
        <p:spPr>
          <a:xfrm>
            <a:off x="3103489" y="624677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D9922EF-D1DD-40A7-ACF4-2D9138C3D6DF}"/>
              </a:ext>
            </a:extLst>
          </p:cNvPr>
          <p:cNvSpPr/>
          <p:nvPr/>
        </p:nvSpPr>
        <p:spPr>
          <a:xfrm>
            <a:off x="3255889" y="618105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07CB682-BADF-4159-8370-2CE0DCA1EAB9}"/>
              </a:ext>
            </a:extLst>
          </p:cNvPr>
          <p:cNvSpPr/>
          <p:nvPr/>
        </p:nvSpPr>
        <p:spPr>
          <a:xfrm>
            <a:off x="3408289" y="613212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FF1025C-98FA-4189-8424-D246E47B2F90}"/>
              </a:ext>
            </a:extLst>
          </p:cNvPr>
          <p:cNvSpPr/>
          <p:nvPr/>
        </p:nvSpPr>
        <p:spPr>
          <a:xfrm>
            <a:off x="3560689" y="609996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4DACDA-5FA4-41EF-AEEC-2C5C121CCEA9}"/>
              </a:ext>
            </a:extLst>
          </p:cNvPr>
          <p:cNvSpPr/>
          <p:nvPr/>
        </p:nvSpPr>
        <p:spPr>
          <a:xfrm>
            <a:off x="3713089" y="607619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46659F-7076-4670-8D16-5CFBC6B1CD79}"/>
              </a:ext>
            </a:extLst>
          </p:cNvPr>
          <p:cNvSpPr/>
          <p:nvPr/>
        </p:nvSpPr>
        <p:spPr>
          <a:xfrm>
            <a:off x="3865489" y="606081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91365C3-0CFD-4F86-8F22-8FA3E1597EC8}"/>
              </a:ext>
            </a:extLst>
          </p:cNvPr>
          <p:cNvSpPr/>
          <p:nvPr/>
        </p:nvSpPr>
        <p:spPr>
          <a:xfrm>
            <a:off x="4017889" y="603704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2EA4577-03CE-437E-A69F-350F343986B5}"/>
              </a:ext>
            </a:extLst>
          </p:cNvPr>
          <p:cNvSpPr/>
          <p:nvPr/>
        </p:nvSpPr>
        <p:spPr>
          <a:xfrm>
            <a:off x="4170289" y="602166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BABECDA-4F82-45EF-9D88-3C31032B36FB}"/>
              </a:ext>
            </a:extLst>
          </p:cNvPr>
          <p:cNvSpPr/>
          <p:nvPr/>
        </p:nvSpPr>
        <p:spPr>
          <a:xfrm>
            <a:off x="4322689" y="600628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3F82090-4F80-4802-BBD0-B9C2B16C5418}"/>
              </a:ext>
            </a:extLst>
          </p:cNvPr>
          <p:cNvSpPr/>
          <p:nvPr/>
        </p:nvSpPr>
        <p:spPr>
          <a:xfrm>
            <a:off x="4475089" y="599090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05408D2-8A24-49D2-A76D-A37D3CBCDDAF}"/>
              </a:ext>
            </a:extLst>
          </p:cNvPr>
          <p:cNvSpPr/>
          <p:nvPr/>
        </p:nvSpPr>
        <p:spPr>
          <a:xfrm>
            <a:off x="4627489" y="597552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48B7EF1-0376-4E91-999D-2F8C8DAF3C2E}"/>
              </a:ext>
            </a:extLst>
          </p:cNvPr>
          <p:cNvSpPr/>
          <p:nvPr/>
        </p:nvSpPr>
        <p:spPr>
          <a:xfrm>
            <a:off x="4779889" y="596853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451E06D-1F27-40B8-8E7A-AF6D54D93A7D}"/>
              </a:ext>
            </a:extLst>
          </p:cNvPr>
          <p:cNvSpPr/>
          <p:nvPr/>
        </p:nvSpPr>
        <p:spPr>
          <a:xfrm>
            <a:off x="4932289" y="594476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EDD7992-C079-465A-820E-8949B23A7E6B}"/>
              </a:ext>
            </a:extLst>
          </p:cNvPr>
          <p:cNvSpPr/>
          <p:nvPr/>
        </p:nvSpPr>
        <p:spPr>
          <a:xfrm>
            <a:off x="5084689" y="593777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46D4279-FDD0-425F-8B10-774960FF15F6}"/>
              </a:ext>
            </a:extLst>
          </p:cNvPr>
          <p:cNvSpPr/>
          <p:nvPr/>
        </p:nvSpPr>
        <p:spPr>
          <a:xfrm>
            <a:off x="5237089" y="593078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963860-AC57-475A-9B9E-68E867AA96DF}"/>
              </a:ext>
            </a:extLst>
          </p:cNvPr>
          <p:cNvSpPr/>
          <p:nvPr/>
        </p:nvSpPr>
        <p:spPr>
          <a:xfrm>
            <a:off x="5389489" y="5923794"/>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AEF418F-ECCD-49F2-B174-B393DFE85C94}"/>
              </a:ext>
            </a:extLst>
          </p:cNvPr>
          <p:cNvSpPr/>
          <p:nvPr/>
        </p:nvSpPr>
        <p:spPr>
          <a:xfrm>
            <a:off x="5541889" y="591680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570E3A8-B7DB-4340-8D97-0E2BF1042AE3}"/>
              </a:ext>
            </a:extLst>
          </p:cNvPr>
          <p:cNvSpPr/>
          <p:nvPr/>
        </p:nvSpPr>
        <p:spPr>
          <a:xfrm>
            <a:off x="5694289" y="5909812"/>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0D1C425-3DF8-4F43-8E99-2E292B5E1EF6}"/>
              </a:ext>
            </a:extLst>
          </p:cNvPr>
          <p:cNvSpPr/>
          <p:nvPr/>
        </p:nvSpPr>
        <p:spPr>
          <a:xfrm>
            <a:off x="5846689" y="5894432"/>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AC408EA-5AF6-419E-A215-474A6E5743AB}"/>
              </a:ext>
            </a:extLst>
          </p:cNvPr>
          <p:cNvSpPr/>
          <p:nvPr/>
        </p:nvSpPr>
        <p:spPr>
          <a:xfrm>
            <a:off x="5999089" y="589583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CF8FCC-B87D-4F03-81A9-D50651916A84}"/>
              </a:ext>
            </a:extLst>
          </p:cNvPr>
          <p:cNvSpPr/>
          <p:nvPr/>
        </p:nvSpPr>
        <p:spPr>
          <a:xfrm>
            <a:off x="6151489" y="589722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3D863AE-B1C4-494C-930F-69D0757F6375}"/>
              </a:ext>
            </a:extLst>
          </p:cNvPr>
          <p:cNvSpPr/>
          <p:nvPr/>
        </p:nvSpPr>
        <p:spPr>
          <a:xfrm>
            <a:off x="6303889" y="589023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B9E0058-E9AC-4D3B-978F-7C094B2A83C4}"/>
              </a:ext>
            </a:extLst>
          </p:cNvPr>
          <p:cNvSpPr/>
          <p:nvPr/>
        </p:nvSpPr>
        <p:spPr>
          <a:xfrm>
            <a:off x="6456289" y="588324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55292F7-0C06-4C09-8AA9-1F46CDE59CFD}"/>
              </a:ext>
            </a:extLst>
          </p:cNvPr>
          <p:cNvSpPr/>
          <p:nvPr/>
        </p:nvSpPr>
        <p:spPr>
          <a:xfrm>
            <a:off x="6608689" y="5884644"/>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F487A51-61C3-4E15-B193-56408C0CE3C0}"/>
              </a:ext>
            </a:extLst>
          </p:cNvPr>
          <p:cNvSpPr/>
          <p:nvPr/>
        </p:nvSpPr>
        <p:spPr>
          <a:xfrm>
            <a:off x="6761089" y="5869264"/>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D191D61-A356-49E3-8E5B-5A3469A5473F}"/>
              </a:ext>
            </a:extLst>
          </p:cNvPr>
          <p:cNvSpPr/>
          <p:nvPr/>
        </p:nvSpPr>
        <p:spPr>
          <a:xfrm>
            <a:off x="6913489" y="5870662"/>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12C32F0-1540-43D6-A1AD-EAA90726EF26}"/>
              </a:ext>
            </a:extLst>
          </p:cNvPr>
          <p:cNvSpPr/>
          <p:nvPr/>
        </p:nvSpPr>
        <p:spPr>
          <a:xfrm>
            <a:off x="7065889" y="586367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BD46F5A-3B50-4E4A-997D-10A6BA68049C}"/>
              </a:ext>
            </a:extLst>
          </p:cNvPr>
          <p:cNvSpPr/>
          <p:nvPr/>
        </p:nvSpPr>
        <p:spPr>
          <a:xfrm>
            <a:off x="7218289" y="586506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D210CA8-DDF2-4FA2-90D0-89AB3686C6C3}"/>
              </a:ext>
            </a:extLst>
          </p:cNvPr>
          <p:cNvSpPr txBox="1"/>
          <p:nvPr/>
        </p:nvSpPr>
        <p:spPr>
          <a:xfrm>
            <a:off x="3010381" y="3429000"/>
            <a:ext cx="3384947" cy="400110"/>
          </a:xfrm>
          <a:prstGeom prst="rect">
            <a:avLst/>
          </a:prstGeom>
          <a:noFill/>
        </p:spPr>
        <p:txBody>
          <a:bodyPr wrap="square">
            <a:spAutoFit/>
          </a:bodyPr>
          <a:lstStyle/>
          <a:p>
            <a:r>
              <a:rPr lang="en-US" sz="2000" dirty="0">
                <a:solidFill>
                  <a:srgbClr val="00B0F0"/>
                </a:solidFill>
                <a:latin typeface="Cambria" panose="02040503050406030204" pitchFamily="18" charset="0"/>
                <a:ea typeface="Cambria" panose="02040503050406030204" pitchFamily="18" charset="0"/>
              </a:rPr>
              <a:t>This is the initial condition</a:t>
            </a:r>
          </a:p>
        </p:txBody>
      </p:sp>
      <p:cxnSp>
        <p:nvCxnSpPr>
          <p:cNvPr id="49" name="Straight Arrow Connector 48">
            <a:extLst>
              <a:ext uri="{FF2B5EF4-FFF2-40B4-BE49-F238E27FC236}">
                <a16:creationId xmlns:a16="http://schemas.microsoft.com/office/drawing/2014/main" id="{2CDF971B-4516-4694-BC72-0578A78BA24D}"/>
              </a:ext>
            </a:extLst>
          </p:cNvPr>
          <p:cNvCxnSpPr/>
          <p:nvPr/>
        </p:nvCxnSpPr>
        <p:spPr>
          <a:xfrm flipH="1" flipV="1">
            <a:off x="3149209" y="2758035"/>
            <a:ext cx="304800" cy="58530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4188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40"/>
                                  </p:stCondLst>
                                  <p:childTnLst>
                                    <p:set>
                                      <p:cBhvr>
                                        <p:cTn id="31" dur="1" fill="hold">
                                          <p:stCondLst>
                                            <p:cond delay="0"/>
                                          </p:stCondLst>
                                        </p:cTn>
                                        <p:tgtEl>
                                          <p:spTgt spid="12"/>
                                        </p:tgtEl>
                                        <p:attrNameLst>
                                          <p:attrName>style.visibility</p:attrName>
                                        </p:attrNameLst>
                                      </p:cBhvr>
                                      <p:to>
                                        <p:strVal val="visible"/>
                                      </p:to>
                                    </p:set>
                                  </p:childTnLst>
                                </p:cTn>
                              </p:par>
                            </p:childTnLst>
                          </p:cTn>
                        </p:par>
                        <p:par>
                          <p:cTn id="32" fill="hold">
                            <p:stCondLst>
                              <p:cond delay="40"/>
                            </p:stCondLst>
                            <p:childTnLst>
                              <p:par>
                                <p:cTn id="33" presetID="1" presetClass="entr" presetSubtype="0" fill="hold" grpId="0" nodeType="afterEffect">
                                  <p:stCondLst>
                                    <p:cond delay="40"/>
                                  </p:stCondLst>
                                  <p:childTnLst>
                                    <p:set>
                                      <p:cBhvr>
                                        <p:cTn id="34" dur="1" fill="hold">
                                          <p:stCondLst>
                                            <p:cond delay="0"/>
                                          </p:stCondLst>
                                        </p:cTn>
                                        <p:tgtEl>
                                          <p:spTgt spid="13"/>
                                        </p:tgtEl>
                                        <p:attrNameLst>
                                          <p:attrName>style.visibility</p:attrName>
                                        </p:attrNameLst>
                                      </p:cBhvr>
                                      <p:to>
                                        <p:strVal val="visible"/>
                                      </p:to>
                                    </p:set>
                                  </p:childTnLst>
                                </p:cTn>
                              </p:par>
                            </p:childTnLst>
                          </p:cTn>
                        </p:par>
                        <p:par>
                          <p:cTn id="35" fill="hold">
                            <p:stCondLst>
                              <p:cond delay="80"/>
                            </p:stCondLst>
                            <p:childTnLst>
                              <p:par>
                                <p:cTn id="36" presetID="1" presetClass="entr" presetSubtype="0" fill="hold" grpId="0" nodeType="afterEffect">
                                  <p:stCondLst>
                                    <p:cond delay="4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p:stCondLst>
                              <p:cond delay="120"/>
                            </p:stCondLst>
                            <p:childTnLst>
                              <p:par>
                                <p:cTn id="39" presetID="1" presetClass="entr" presetSubtype="0" fill="hold" grpId="0" nodeType="afterEffect">
                                  <p:stCondLst>
                                    <p:cond delay="40"/>
                                  </p:stCondLst>
                                  <p:childTnLst>
                                    <p:set>
                                      <p:cBhvr>
                                        <p:cTn id="40" dur="1" fill="hold">
                                          <p:stCondLst>
                                            <p:cond delay="0"/>
                                          </p:stCondLst>
                                        </p:cTn>
                                        <p:tgtEl>
                                          <p:spTgt spid="15"/>
                                        </p:tgtEl>
                                        <p:attrNameLst>
                                          <p:attrName>style.visibility</p:attrName>
                                        </p:attrNameLst>
                                      </p:cBhvr>
                                      <p:to>
                                        <p:strVal val="visible"/>
                                      </p:to>
                                    </p:set>
                                  </p:childTnLst>
                                </p:cTn>
                              </p:par>
                            </p:childTnLst>
                          </p:cTn>
                        </p:par>
                        <p:par>
                          <p:cTn id="41" fill="hold">
                            <p:stCondLst>
                              <p:cond delay="160"/>
                            </p:stCondLst>
                            <p:childTnLst>
                              <p:par>
                                <p:cTn id="42" presetID="1" presetClass="entr" presetSubtype="0" fill="hold" grpId="0" nodeType="afterEffect">
                                  <p:stCondLst>
                                    <p:cond delay="40"/>
                                  </p:stCondLst>
                                  <p:childTnLst>
                                    <p:set>
                                      <p:cBhvr>
                                        <p:cTn id="43" dur="1" fill="hold">
                                          <p:stCondLst>
                                            <p:cond delay="0"/>
                                          </p:stCondLst>
                                        </p:cTn>
                                        <p:tgtEl>
                                          <p:spTgt spid="16"/>
                                        </p:tgtEl>
                                        <p:attrNameLst>
                                          <p:attrName>style.visibility</p:attrName>
                                        </p:attrNameLst>
                                      </p:cBhvr>
                                      <p:to>
                                        <p:strVal val="visible"/>
                                      </p:to>
                                    </p:set>
                                  </p:childTnLst>
                                </p:cTn>
                              </p:par>
                            </p:childTnLst>
                          </p:cTn>
                        </p:par>
                        <p:par>
                          <p:cTn id="44" fill="hold">
                            <p:stCondLst>
                              <p:cond delay="200"/>
                            </p:stCondLst>
                            <p:childTnLst>
                              <p:par>
                                <p:cTn id="45" presetID="1" presetClass="entr" presetSubtype="0" fill="hold" grpId="0" nodeType="afterEffect">
                                  <p:stCondLst>
                                    <p:cond delay="40"/>
                                  </p:stCondLst>
                                  <p:childTnLst>
                                    <p:set>
                                      <p:cBhvr>
                                        <p:cTn id="46" dur="1" fill="hold">
                                          <p:stCondLst>
                                            <p:cond delay="0"/>
                                          </p:stCondLst>
                                        </p:cTn>
                                        <p:tgtEl>
                                          <p:spTgt spid="17"/>
                                        </p:tgtEl>
                                        <p:attrNameLst>
                                          <p:attrName>style.visibility</p:attrName>
                                        </p:attrNameLst>
                                      </p:cBhvr>
                                      <p:to>
                                        <p:strVal val="visible"/>
                                      </p:to>
                                    </p:set>
                                  </p:childTnLst>
                                </p:cTn>
                              </p:par>
                            </p:childTnLst>
                          </p:cTn>
                        </p:par>
                        <p:par>
                          <p:cTn id="47" fill="hold">
                            <p:stCondLst>
                              <p:cond delay="240"/>
                            </p:stCondLst>
                            <p:childTnLst>
                              <p:par>
                                <p:cTn id="48" presetID="1" presetClass="entr" presetSubtype="0" fill="hold" grpId="0" nodeType="afterEffect">
                                  <p:stCondLst>
                                    <p:cond delay="40"/>
                                  </p:stCondLst>
                                  <p:childTnLst>
                                    <p:set>
                                      <p:cBhvr>
                                        <p:cTn id="49" dur="1" fill="hold">
                                          <p:stCondLst>
                                            <p:cond delay="0"/>
                                          </p:stCondLst>
                                        </p:cTn>
                                        <p:tgtEl>
                                          <p:spTgt spid="18"/>
                                        </p:tgtEl>
                                        <p:attrNameLst>
                                          <p:attrName>style.visibility</p:attrName>
                                        </p:attrNameLst>
                                      </p:cBhvr>
                                      <p:to>
                                        <p:strVal val="visible"/>
                                      </p:to>
                                    </p:set>
                                  </p:childTnLst>
                                </p:cTn>
                              </p:par>
                            </p:childTnLst>
                          </p:cTn>
                        </p:par>
                        <p:par>
                          <p:cTn id="50" fill="hold">
                            <p:stCondLst>
                              <p:cond delay="280"/>
                            </p:stCondLst>
                            <p:childTnLst>
                              <p:par>
                                <p:cTn id="51" presetID="1" presetClass="entr" presetSubtype="0" fill="hold" grpId="0" nodeType="afterEffect">
                                  <p:stCondLst>
                                    <p:cond delay="40"/>
                                  </p:stCondLst>
                                  <p:childTnLst>
                                    <p:set>
                                      <p:cBhvr>
                                        <p:cTn id="52" dur="1" fill="hold">
                                          <p:stCondLst>
                                            <p:cond delay="0"/>
                                          </p:stCondLst>
                                        </p:cTn>
                                        <p:tgtEl>
                                          <p:spTgt spid="19"/>
                                        </p:tgtEl>
                                        <p:attrNameLst>
                                          <p:attrName>style.visibility</p:attrName>
                                        </p:attrNameLst>
                                      </p:cBhvr>
                                      <p:to>
                                        <p:strVal val="visible"/>
                                      </p:to>
                                    </p:set>
                                  </p:childTnLst>
                                </p:cTn>
                              </p:par>
                            </p:childTnLst>
                          </p:cTn>
                        </p:par>
                        <p:par>
                          <p:cTn id="53" fill="hold">
                            <p:stCondLst>
                              <p:cond delay="320"/>
                            </p:stCondLst>
                            <p:childTnLst>
                              <p:par>
                                <p:cTn id="54" presetID="1" presetClass="entr" presetSubtype="0" fill="hold" grpId="0" nodeType="afterEffect">
                                  <p:stCondLst>
                                    <p:cond delay="40"/>
                                  </p:stCondLst>
                                  <p:childTnLst>
                                    <p:set>
                                      <p:cBhvr>
                                        <p:cTn id="55" dur="1" fill="hold">
                                          <p:stCondLst>
                                            <p:cond delay="0"/>
                                          </p:stCondLst>
                                        </p:cTn>
                                        <p:tgtEl>
                                          <p:spTgt spid="20"/>
                                        </p:tgtEl>
                                        <p:attrNameLst>
                                          <p:attrName>style.visibility</p:attrName>
                                        </p:attrNameLst>
                                      </p:cBhvr>
                                      <p:to>
                                        <p:strVal val="visible"/>
                                      </p:to>
                                    </p:set>
                                  </p:childTnLst>
                                </p:cTn>
                              </p:par>
                            </p:childTnLst>
                          </p:cTn>
                        </p:par>
                        <p:par>
                          <p:cTn id="56" fill="hold">
                            <p:stCondLst>
                              <p:cond delay="360"/>
                            </p:stCondLst>
                            <p:childTnLst>
                              <p:par>
                                <p:cTn id="57" presetID="1" presetClass="entr" presetSubtype="0" fill="hold" grpId="0" nodeType="afterEffect">
                                  <p:stCondLst>
                                    <p:cond delay="40"/>
                                  </p:stCondLst>
                                  <p:childTnLst>
                                    <p:set>
                                      <p:cBhvr>
                                        <p:cTn id="58" dur="1" fill="hold">
                                          <p:stCondLst>
                                            <p:cond delay="0"/>
                                          </p:stCondLst>
                                        </p:cTn>
                                        <p:tgtEl>
                                          <p:spTgt spid="21"/>
                                        </p:tgtEl>
                                        <p:attrNameLst>
                                          <p:attrName>style.visibility</p:attrName>
                                        </p:attrNameLst>
                                      </p:cBhvr>
                                      <p:to>
                                        <p:strVal val="visible"/>
                                      </p:to>
                                    </p:set>
                                  </p:childTnLst>
                                </p:cTn>
                              </p:par>
                            </p:childTnLst>
                          </p:cTn>
                        </p:par>
                        <p:par>
                          <p:cTn id="59" fill="hold">
                            <p:stCondLst>
                              <p:cond delay="400"/>
                            </p:stCondLst>
                            <p:childTnLst>
                              <p:par>
                                <p:cTn id="60" presetID="1" presetClass="entr" presetSubtype="0" fill="hold" grpId="0" nodeType="afterEffect">
                                  <p:stCondLst>
                                    <p:cond delay="40"/>
                                  </p:stCondLst>
                                  <p:childTnLst>
                                    <p:set>
                                      <p:cBhvr>
                                        <p:cTn id="61" dur="1" fill="hold">
                                          <p:stCondLst>
                                            <p:cond delay="0"/>
                                          </p:stCondLst>
                                        </p:cTn>
                                        <p:tgtEl>
                                          <p:spTgt spid="22"/>
                                        </p:tgtEl>
                                        <p:attrNameLst>
                                          <p:attrName>style.visibility</p:attrName>
                                        </p:attrNameLst>
                                      </p:cBhvr>
                                      <p:to>
                                        <p:strVal val="visible"/>
                                      </p:to>
                                    </p:set>
                                  </p:childTnLst>
                                </p:cTn>
                              </p:par>
                            </p:childTnLst>
                          </p:cTn>
                        </p:par>
                        <p:par>
                          <p:cTn id="62" fill="hold">
                            <p:stCondLst>
                              <p:cond delay="440"/>
                            </p:stCondLst>
                            <p:childTnLst>
                              <p:par>
                                <p:cTn id="63" presetID="1" presetClass="entr" presetSubtype="0" fill="hold" grpId="0" nodeType="afterEffect">
                                  <p:stCondLst>
                                    <p:cond delay="40"/>
                                  </p:stCondLst>
                                  <p:childTnLst>
                                    <p:set>
                                      <p:cBhvr>
                                        <p:cTn id="64" dur="1" fill="hold">
                                          <p:stCondLst>
                                            <p:cond delay="0"/>
                                          </p:stCondLst>
                                        </p:cTn>
                                        <p:tgtEl>
                                          <p:spTgt spid="23"/>
                                        </p:tgtEl>
                                        <p:attrNameLst>
                                          <p:attrName>style.visibility</p:attrName>
                                        </p:attrNameLst>
                                      </p:cBhvr>
                                      <p:to>
                                        <p:strVal val="visible"/>
                                      </p:to>
                                    </p:set>
                                  </p:childTnLst>
                                </p:cTn>
                              </p:par>
                            </p:childTnLst>
                          </p:cTn>
                        </p:par>
                        <p:par>
                          <p:cTn id="65" fill="hold">
                            <p:stCondLst>
                              <p:cond delay="480"/>
                            </p:stCondLst>
                            <p:childTnLst>
                              <p:par>
                                <p:cTn id="66" presetID="1" presetClass="entr" presetSubtype="0" fill="hold" grpId="0" nodeType="afterEffect">
                                  <p:stCondLst>
                                    <p:cond delay="40"/>
                                  </p:stCondLst>
                                  <p:childTnLst>
                                    <p:set>
                                      <p:cBhvr>
                                        <p:cTn id="67" dur="1" fill="hold">
                                          <p:stCondLst>
                                            <p:cond delay="0"/>
                                          </p:stCondLst>
                                        </p:cTn>
                                        <p:tgtEl>
                                          <p:spTgt spid="24"/>
                                        </p:tgtEl>
                                        <p:attrNameLst>
                                          <p:attrName>style.visibility</p:attrName>
                                        </p:attrNameLst>
                                      </p:cBhvr>
                                      <p:to>
                                        <p:strVal val="visible"/>
                                      </p:to>
                                    </p:set>
                                  </p:childTnLst>
                                </p:cTn>
                              </p:par>
                            </p:childTnLst>
                          </p:cTn>
                        </p:par>
                        <p:par>
                          <p:cTn id="68" fill="hold">
                            <p:stCondLst>
                              <p:cond delay="520"/>
                            </p:stCondLst>
                            <p:childTnLst>
                              <p:par>
                                <p:cTn id="69" presetID="1" presetClass="entr" presetSubtype="0" fill="hold" grpId="0" nodeType="afterEffect">
                                  <p:stCondLst>
                                    <p:cond delay="40"/>
                                  </p:stCondLst>
                                  <p:childTnLst>
                                    <p:set>
                                      <p:cBhvr>
                                        <p:cTn id="70" dur="1" fill="hold">
                                          <p:stCondLst>
                                            <p:cond delay="0"/>
                                          </p:stCondLst>
                                        </p:cTn>
                                        <p:tgtEl>
                                          <p:spTgt spid="25"/>
                                        </p:tgtEl>
                                        <p:attrNameLst>
                                          <p:attrName>style.visibility</p:attrName>
                                        </p:attrNameLst>
                                      </p:cBhvr>
                                      <p:to>
                                        <p:strVal val="visible"/>
                                      </p:to>
                                    </p:set>
                                  </p:childTnLst>
                                </p:cTn>
                              </p:par>
                            </p:childTnLst>
                          </p:cTn>
                        </p:par>
                        <p:par>
                          <p:cTn id="71" fill="hold">
                            <p:stCondLst>
                              <p:cond delay="560"/>
                            </p:stCondLst>
                            <p:childTnLst>
                              <p:par>
                                <p:cTn id="72" presetID="1" presetClass="entr" presetSubtype="0" fill="hold" grpId="0" nodeType="afterEffect">
                                  <p:stCondLst>
                                    <p:cond delay="40"/>
                                  </p:stCondLst>
                                  <p:childTnLst>
                                    <p:set>
                                      <p:cBhvr>
                                        <p:cTn id="73" dur="1" fill="hold">
                                          <p:stCondLst>
                                            <p:cond delay="0"/>
                                          </p:stCondLst>
                                        </p:cTn>
                                        <p:tgtEl>
                                          <p:spTgt spid="26"/>
                                        </p:tgtEl>
                                        <p:attrNameLst>
                                          <p:attrName>style.visibility</p:attrName>
                                        </p:attrNameLst>
                                      </p:cBhvr>
                                      <p:to>
                                        <p:strVal val="visible"/>
                                      </p:to>
                                    </p:set>
                                  </p:childTnLst>
                                </p:cTn>
                              </p:par>
                            </p:childTnLst>
                          </p:cTn>
                        </p:par>
                        <p:par>
                          <p:cTn id="74" fill="hold">
                            <p:stCondLst>
                              <p:cond delay="600"/>
                            </p:stCondLst>
                            <p:childTnLst>
                              <p:par>
                                <p:cTn id="75" presetID="1" presetClass="entr" presetSubtype="0" fill="hold" grpId="0" nodeType="afterEffect">
                                  <p:stCondLst>
                                    <p:cond delay="40"/>
                                  </p:stCondLst>
                                  <p:childTnLst>
                                    <p:set>
                                      <p:cBhvr>
                                        <p:cTn id="76" dur="1" fill="hold">
                                          <p:stCondLst>
                                            <p:cond delay="0"/>
                                          </p:stCondLst>
                                        </p:cTn>
                                        <p:tgtEl>
                                          <p:spTgt spid="27"/>
                                        </p:tgtEl>
                                        <p:attrNameLst>
                                          <p:attrName>style.visibility</p:attrName>
                                        </p:attrNameLst>
                                      </p:cBhvr>
                                      <p:to>
                                        <p:strVal val="visible"/>
                                      </p:to>
                                    </p:set>
                                  </p:childTnLst>
                                </p:cTn>
                              </p:par>
                            </p:childTnLst>
                          </p:cTn>
                        </p:par>
                        <p:par>
                          <p:cTn id="77" fill="hold">
                            <p:stCondLst>
                              <p:cond delay="640"/>
                            </p:stCondLst>
                            <p:childTnLst>
                              <p:par>
                                <p:cTn id="78" presetID="1" presetClass="entr" presetSubtype="0" fill="hold" grpId="0" nodeType="afterEffect">
                                  <p:stCondLst>
                                    <p:cond delay="40"/>
                                  </p:stCondLst>
                                  <p:childTnLst>
                                    <p:set>
                                      <p:cBhvr>
                                        <p:cTn id="79" dur="1" fill="hold">
                                          <p:stCondLst>
                                            <p:cond delay="0"/>
                                          </p:stCondLst>
                                        </p:cTn>
                                        <p:tgtEl>
                                          <p:spTgt spid="28"/>
                                        </p:tgtEl>
                                        <p:attrNameLst>
                                          <p:attrName>style.visibility</p:attrName>
                                        </p:attrNameLst>
                                      </p:cBhvr>
                                      <p:to>
                                        <p:strVal val="visible"/>
                                      </p:to>
                                    </p:set>
                                  </p:childTnLst>
                                </p:cTn>
                              </p:par>
                            </p:childTnLst>
                          </p:cTn>
                        </p:par>
                        <p:par>
                          <p:cTn id="80" fill="hold">
                            <p:stCondLst>
                              <p:cond delay="680"/>
                            </p:stCondLst>
                            <p:childTnLst>
                              <p:par>
                                <p:cTn id="81" presetID="1" presetClass="entr" presetSubtype="0" fill="hold" grpId="0" nodeType="afterEffect">
                                  <p:stCondLst>
                                    <p:cond delay="40"/>
                                  </p:stCondLst>
                                  <p:childTnLst>
                                    <p:set>
                                      <p:cBhvr>
                                        <p:cTn id="82" dur="1" fill="hold">
                                          <p:stCondLst>
                                            <p:cond delay="0"/>
                                          </p:stCondLst>
                                        </p:cTn>
                                        <p:tgtEl>
                                          <p:spTgt spid="29"/>
                                        </p:tgtEl>
                                        <p:attrNameLst>
                                          <p:attrName>style.visibility</p:attrName>
                                        </p:attrNameLst>
                                      </p:cBhvr>
                                      <p:to>
                                        <p:strVal val="visible"/>
                                      </p:to>
                                    </p:set>
                                  </p:childTnLst>
                                </p:cTn>
                              </p:par>
                            </p:childTnLst>
                          </p:cTn>
                        </p:par>
                        <p:par>
                          <p:cTn id="83" fill="hold">
                            <p:stCondLst>
                              <p:cond delay="720"/>
                            </p:stCondLst>
                            <p:childTnLst>
                              <p:par>
                                <p:cTn id="84" presetID="1" presetClass="entr" presetSubtype="0" fill="hold" grpId="0" nodeType="afterEffect">
                                  <p:stCondLst>
                                    <p:cond delay="40"/>
                                  </p:stCondLst>
                                  <p:childTnLst>
                                    <p:set>
                                      <p:cBhvr>
                                        <p:cTn id="85" dur="1" fill="hold">
                                          <p:stCondLst>
                                            <p:cond delay="0"/>
                                          </p:stCondLst>
                                        </p:cTn>
                                        <p:tgtEl>
                                          <p:spTgt spid="30"/>
                                        </p:tgtEl>
                                        <p:attrNameLst>
                                          <p:attrName>style.visibility</p:attrName>
                                        </p:attrNameLst>
                                      </p:cBhvr>
                                      <p:to>
                                        <p:strVal val="visible"/>
                                      </p:to>
                                    </p:set>
                                  </p:childTnLst>
                                </p:cTn>
                              </p:par>
                            </p:childTnLst>
                          </p:cTn>
                        </p:par>
                        <p:par>
                          <p:cTn id="86" fill="hold">
                            <p:stCondLst>
                              <p:cond delay="760"/>
                            </p:stCondLst>
                            <p:childTnLst>
                              <p:par>
                                <p:cTn id="87" presetID="1" presetClass="entr" presetSubtype="0" fill="hold" grpId="0" nodeType="afterEffect">
                                  <p:stCondLst>
                                    <p:cond delay="40"/>
                                  </p:stCondLst>
                                  <p:childTnLst>
                                    <p:set>
                                      <p:cBhvr>
                                        <p:cTn id="88" dur="1" fill="hold">
                                          <p:stCondLst>
                                            <p:cond delay="0"/>
                                          </p:stCondLst>
                                        </p:cTn>
                                        <p:tgtEl>
                                          <p:spTgt spid="31"/>
                                        </p:tgtEl>
                                        <p:attrNameLst>
                                          <p:attrName>style.visibility</p:attrName>
                                        </p:attrNameLst>
                                      </p:cBhvr>
                                      <p:to>
                                        <p:strVal val="visible"/>
                                      </p:to>
                                    </p:set>
                                  </p:childTnLst>
                                </p:cTn>
                              </p:par>
                            </p:childTnLst>
                          </p:cTn>
                        </p:par>
                        <p:par>
                          <p:cTn id="89" fill="hold">
                            <p:stCondLst>
                              <p:cond delay="800"/>
                            </p:stCondLst>
                            <p:childTnLst>
                              <p:par>
                                <p:cTn id="90" presetID="1" presetClass="entr" presetSubtype="0" fill="hold" grpId="0" nodeType="afterEffect">
                                  <p:stCondLst>
                                    <p:cond delay="40"/>
                                  </p:stCondLst>
                                  <p:childTnLst>
                                    <p:set>
                                      <p:cBhvr>
                                        <p:cTn id="91" dur="1" fill="hold">
                                          <p:stCondLst>
                                            <p:cond delay="0"/>
                                          </p:stCondLst>
                                        </p:cTn>
                                        <p:tgtEl>
                                          <p:spTgt spid="32"/>
                                        </p:tgtEl>
                                        <p:attrNameLst>
                                          <p:attrName>style.visibility</p:attrName>
                                        </p:attrNameLst>
                                      </p:cBhvr>
                                      <p:to>
                                        <p:strVal val="visible"/>
                                      </p:to>
                                    </p:set>
                                  </p:childTnLst>
                                </p:cTn>
                              </p:par>
                            </p:childTnLst>
                          </p:cTn>
                        </p:par>
                        <p:par>
                          <p:cTn id="92" fill="hold">
                            <p:stCondLst>
                              <p:cond delay="840"/>
                            </p:stCondLst>
                            <p:childTnLst>
                              <p:par>
                                <p:cTn id="93" presetID="1" presetClass="entr" presetSubtype="0" fill="hold" grpId="0" nodeType="afterEffect">
                                  <p:stCondLst>
                                    <p:cond delay="40"/>
                                  </p:stCondLst>
                                  <p:childTnLst>
                                    <p:set>
                                      <p:cBhvr>
                                        <p:cTn id="94" dur="1" fill="hold">
                                          <p:stCondLst>
                                            <p:cond delay="0"/>
                                          </p:stCondLst>
                                        </p:cTn>
                                        <p:tgtEl>
                                          <p:spTgt spid="33"/>
                                        </p:tgtEl>
                                        <p:attrNameLst>
                                          <p:attrName>style.visibility</p:attrName>
                                        </p:attrNameLst>
                                      </p:cBhvr>
                                      <p:to>
                                        <p:strVal val="visible"/>
                                      </p:to>
                                    </p:set>
                                  </p:childTnLst>
                                </p:cTn>
                              </p:par>
                            </p:childTnLst>
                          </p:cTn>
                        </p:par>
                        <p:par>
                          <p:cTn id="95" fill="hold">
                            <p:stCondLst>
                              <p:cond delay="880"/>
                            </p:stCondLst>
                            <p:childTnLst>
                              <p:par>
                                <p:cTn id="96" presetID="1" presetClass="entr" presetSubtype="0" fill="hold" grpId="0" nodeType="afterEffect">
                                  <p:stCondLst>
                                    <p:cond delay="40"/>
                                  </p:stCondLst>
                                  <p:childTnLst>
                                    <p:set>
                                      <p:cBhvr>
                                        <p:cTn id="97" dur="1" fill="hold">
                                          <p:stCondLst>
                                            <p:cond delay="0"/>
                                          </p:stCondLst>
                                        </p:cTn>
                                        <p:tgtEl>
                                          <p:spTgt spid="34"/>
                                        </p:tgtEl>
                                        <p:attrNameLst>
                                          <p:attrName>style.visibility</p:attrName>
                                        </p:attrNameLst>
                                      </p:cBhvr>
                                      <p:to>
                                        <p:strVal val="visible"/>
                                      </p:to>
                                    </p:set>
                                  </p:childTnLst>
                                </p:cTn>
                              </p:par>
                            </p:childTnLst>
                          </p:cTn>
                        </p:par>
                        <p:par>
                          <p:cTn id="98" fill="hold">
                            <p:stCondLst>
                              <p:cond delay="920"/>
                            </p:stCondLst>
                            <p:childTnLst>
                              <p:par>
                                <p:cTn id="99" presetID="1" presetClass="entr" presetSubtype="0" fill="hold" grpId="0" nodeType="afterEffect">
                                  <p:stCondLst>
                                    <p:cond delay="40"/>
                                  </p:stCondLst>
                                  <p:childTnLst>
                                    <p:set>
                                      <p:cBhvr>
                                        <p:cTn id="100" dur="1" fill="hold">
                                          <p:stCondLst>
                                            <p:cond delay="0"/>
                                          </p:stCondLst>
                                        </p:cTn>
                                        <p:tgtEl>
                                          <p:spTgt spid="35"/>
                                        </p:tgtEl>
                                        <p:attrNameLst>
                                          <p:attrName>style.visibility</p:attrName>
                                        </p:attrNameLst>
                                      </p:cBhvr>
                                      <p:to>
                                        <p:strVal val="visible"/>
                                      </p:to>
                                    </p:set>
                                  </p:childTnLst>
                                </p:cTn>
                              </p:par>
                            </p:childTnLst>
                          </p:cTn>
                        </p:par>
                        <p:par>
                          <p:cTn id="101" fill="hold">
                            <p:stCondLst>
                              <p:cond delay="960"/>
                            </p:stCondLst>
                            <p:childTnLst>
                              <p:par>
                                <p:cTn id="102" presetID="1" presetClass="entr" presetSubtype="0" fill="hold" grpId="0" nodeType="afterEffect">
                                  <p:stCondLst>
                                    <p:cond delay="40"/>
                                  </p:stCondLst>
                                  <p:childTnLst>
                                    <p:set>
                                      <p:cBhvr>
                                        <p:cTn id="103" dur="1" fill="hold">
                                          <p:stCondLst>
                                            <p:cond delay="0"/>
                                          </p:stCondLst>
                                        </p:cTn>
                                        <p:tgtEl>
                                          <p:spTgt spid="36"/>
                                        </p:tgtEl>
                                        <p:attrNameLst>
                                          <p:attrName>style.visibility</p:attrName>
                                        </p:attrNameLst>
                                      </p:cBhvr>
                                      <p:to>
                                        <p:strVal val="visible"/>
                                      </p:to>
                                    </p:set>
                                  </p:childTnLst>
                                </p:cTn>
                              </p:par>
                            </p:childTnLst>
                          </p:cTn>
                        </p:par>
                        <p:par>
                          <p:cTn id="104" fill="hold">
                            <p:stCondLst>
                              <p:cond delay="1000"/>
                            </p:stCondLst>
                            <p:childTnLst>
                              <p:par>
                                <p:cTn id="105" presetID="1" presetClass="entr" presetSubtype="0" fill="hold" grpId="0" nodeType="afterEffect">
                                  <p:stCondLst>
                                    <p:cond delay="40"/>
                                  </p:stCondLst>
                                  <p:childTnLst>
                                    <p:set>
                                      <p:cBhvr>
                                        <p:cTn id="106" dur="1" fill="hold">
                                          <p:stCondLst>
                                            <p:cond delay="0"/>
                                          </p:stCondLst>
                                        </p:cTn>
                                        <p:tgtEl>
                                          <p:spTgt spid="37"/>
                                        </p:tgtEl>
                                        <p:attrNameLst>
                                          <p:attrName>style.visibility</p:attrName>
                                        </p:attrNameLst>
                                      </p:cBhvr>
                                      <p:to>
                                        <p:strVal val="visible"/>
                                      </p:to>
                                    </p:set>
                                  </p:childTnLst>
                                </p:cTn>
                              </p:par>
                            </p:childTnLst>
                          </p:cTn>
                        </p:par>
                        <p:par>
                          <p:cTn id="107" fill="hold">
                            <p:stCondLst>
                              <p:cond delay="1040"/>
                            </p:stCondLst>
                            <p:childTnLst>
                              <p:par>
                                <p:cTn id="108" presetID="1" presetClass="entr" presetSubtype="0" fill="hold" grpId="0" nodeType="afterEffect">
                                  <p:stCondLst>
                                    <p:cond delay="40"/>
                                  </p:stCondLst>
                                  <p:childTnLst>
                                    <p:set>
                                      <p:cBhvr>
                                        <p:cTn id="109" dur="1" fill="hold">
                                          <p:stCondLst>
                                            <p:cond delay="0"/>
                                          </p:stCondLst>
                                        </p:cTn>
                                        <p:tgtEl>
                                          <p:spTgt spid="38"/>
                                        </p:tgtEl>
                                        <p:attrNameLst>
                                          <p:attrName>style.visibility</p:attrName>
                                        </p:attrNameLst>
                                      </p:cBhvr>
                                      <p:to>
                                        <p:strVal val="visible"/>
                                      </p:to>
                                    </p:set>
                                  </p:childTnLst>
                                </p:cTn>
                              </p:par>
                            </p:childTnLst>
                          </p:cTn>
                        </p:par>
                        <p:par>
                          <p:cTn id="110" fill="hold">
                            <p:stCondLst>
                              <p:cond delay="1080"/>
                            </p:stCondLst>
                            <p:childTnLst>
                              <p:par>
                                <p:cTn id="111" presetID="1" presetClass="entr" presetSubtype="0" fill="hold" grpId="0" nodeType="afterEffect">
                                  <p:stCondLst>
                                    <p:cond delay="40"/>
                                  </p:stCondLst>
                                  <p:childTnLst>
                                    <p:set>
                                      <p:cBhvr>
                                        <p:cTn id="112" dur="1" fill="hold">
                                          <p:stCondLst>
                                            <p:cond delay="0"/>
                                          </p:stCondLst>
                                        </p:cTn>
                                        <p:tgtEl>
                                          <p:spTgt spid="39"/>
                                        </p:tgtEl>
                                        <p:attrNameLst>
                                          <p:attrName>style.visibility</p:attrName>
                                        </p:attrNameLst>
                                      </p:cBhvr>
                                      <p:to>
                                        <p:strVal val="visible"/>
                                      </p:to>
                                    </p:set>
                                  </p:childTnLst>
                                </p:cTn>
                              </p:par>
                            </p:childTnLst>
                          </p:cTn>
                        </p:par>
                        <p:par>
                          <p:cTn id="113" fill="hold">
                            <p:stCondLst>
                              <p:cond delay="1120"/>
                            </p:stCondLst>
                            <p:childTnLst>
                              <p:par>
                                <p:cTn id="114" presetID="1" presetClass="entr" presetSubtype="0" fill="hold" grpId="0" nodeType="afterEffect">
                                  <p:stCondLst>
                                    <p:cond delay="40"/>
                                  </p:stCondLst>
                                  <p:childTnLst>
                                    <p:set>
                                      <p:cBhvr>
                                        <p:cTn id="115" dur="1" fill="hold">
                                          <p:stCondLst>
                                            <p:cond delay="0"/>
                                          </p:stCondLst>
                                        </p:cTn>
                                        <p:tgtEl>
                                          <p:spTgt spid="40"/>
                                        </p:tgtEl>
                                        <p:attrNameLst>
                                          <p:attrName>style.visibility</p:attrName>
                                        </p:attrNameLst>
                                      </p:cBhvr>
                                      <p:to>
                                        <p:strVal val="visible"/>
                                      </p:to>
                                    </p:set>
                                  </p:childTnLst>
                                </p:cTn>
                              </p:par>
                            </p:childTnLst>
                          </p:cTn>
                        </p:par>
                        <p:par>
                          <p:cTn id="116" fill="hold">
                            <p:stCondLst>
                              <p:cond delay="1160"/>
                            </p:stCondLst>
                            <p:childTnLst>
                              <p:par>
                                <p:cTn id="117" presetID="1" presetClass="entr" presetSubtype="0" fill="hold" grpId="0" nodeType="afterEffect">
                                  <p:stCondLst>
                                    <p:cond delay="40"/>
                                  </p:stCondLst>
                                  <p:childTnLst>
                                    <p:set>
                                      <p:cBhvr>
                                        <p:cTn id="118" dur="1" fill="hold">
                                          <p:stCondLst>
                                            <p:cond delay="0"/>
                                          </p:stCondLst>
                                        </p:cTn>
                                        <p:tgtEl>
                                          <p:spTgt spid="41"/>
                                        </p:tgtEl>
                                        <p:attrNameLst>
                                          <p:attrName>style.visibility</p:attrName>
                                        </p:attrNameLst>
                                      </p:cBhvr>
                                      <p:to>
                                        <p:strVal val="visible"/>
                                      </p:to>
                                    </p:set>
                                  </p:childTnLst>
                                </p:cTn>
                              </p:par>
                            </p:childTnLst>
                          </p:cTn>
                        </p:par>
                        <p:par>
                          <p:cTn id="119" fill="hold">
                            <p:stCondLst>
                              <p:cond delay="1200"/>
                            </p:stCondLst>
                            <p:childTnLst>
                              <p:par>
                                <p:cTn id="120" presetID="1" presetClass="entr" presetSubtype="0" fill="hold" grpId="0" nodeType="afterEffect">
                                  <p:stCondLst>
                                    <p:cond delay="40"/>
                                  </p:stCondLst>
                                  <p:childTnLst>
                                    <p:set>
                                      <p:cBhvr>
                                        <p:cTn id="121" dur="1" fill="hold">
                                          <p:stCondLst>
                                            <p:cond delay="0"/>
                                          </p:stCondLst>
                                        </p:cTn>
                                        <p:tgtEl>
                                          <p:spTgt spid="42"/>
                                        </p:tgtEl>
                                        <p:attrNameLst>
                                          <p:attrName>style.visibility</p:attrName>
                                        </p:attrNameLst>
                                      </p:cBhvr>
                                      <p:to>
                                        <p:strVal val="visible"/>
                                      </p:to>
                                    </p:set>
                                  </p:childTnLst>
                                </p:cTn>
                              </p:par>
                            </p:childTnLst>
                          </p:cTn>
                        </p:par>
                        <p:par>
                          <p:cTn id="122" fill="hold">
                            <p:stCondLst>
                              <p:cond delay="1240"/>
                            </p:stCondLst>
                            <p:childTnLst>
                              <p:par>
                                <p:cTn id="123" presetID="1" presetClass="entr" presetSubtype="0" fill="hold" grpId="0" nodeType="afterEffect">
                                  <p:stCondLst>
                                    <p:cond delay="40"/>
                                  </p:stCondLst>
                                  <p:childTnLst>
                                    <p:set>
                                      <p:cBhvr>
                                        <p:cTn id="124" dur="1" fill="hold">
                                          <p:stCondLst>
                                            <p:cond delay="0"/>
                                          </p:stCondLst>
                                        </p:cTn>
                                        <p:tgtEl>
                                          <p:spTgt spid="43"/>
                                        </p:tgtEl>
                                        <p:attrNameLst>
                                          <p:attrName>style.visibility</p:attrName>
                                        </p:attrNameLst>
                                      </p:cBhvr>
                                      <p:to>
                                        <p:strVal val="visible"/>
                                      </p:to>
                                    </p:set>
                                  </p:childTnLst>
                                </p:cTn>
                              </p:par>
                            </p:childTnLst>
                          </p:cTn>
                        </p:par>
                        <p:par>
                          <p:cTn id="125" fill="hold">
                            <p:stCondLst>
                              <p:cond delay="1280"/>
                            </p:stCondLst>
                            <p:childTnLst>
                              <p:par>
                                <p:cTn id="126" presetID="1" presetClass="entr" presetSubtype="0" fill="hold" grpId="0" nodeType="afterEffect">
                                  <p:stCondLst>
                                    <p:cond delay="40"/>
                                  </p:stCondLst>
                                  <p:childTnLst>
                                    <p:set>
                                      <p:cBhvr>
                                        <p:cTn id="127" dur="1" fill="hold">
                                          <p:stCondLst>
                                            <p:cond delay="0"/>
                                          </p:stCondLst>
                                        </p:cTn>
                                        <p:tgtEl>
                                          <p:spTgt spid="44"/>
                                        </p:tgtEl>
                                        <p:attrNameLst>
                                          <p:attrName>style.visibility</p:attrName>
                                        </p:attrNameLst>
                                      </p:cBhvr>
                                      <p:to>
                                        <p:strVal val="visible"/>
                                      </p:to>
                                    </p:set>
                                  </p:childTnLst>
                                </p:cTn>
                              </p:par>
                            </p:childTnLst>
                          </p:cTn>
                        </p:par>
                        <p:par>
                          <p:cTn id="128" fill="hold">
                            <p:stCondLst>
                              <p:cond delay="1320"/>
                            </p:stCondLst>
                            <p:childTnLst>
                              <p:par>
                                <p:cTn id="129" presetID="1" presetClass="entr" presetSubtype="0" fill="hold" grpId="0" nodeType="afterEffect">
                                  <p:stCondLst>
                                    <p:cond delay="40"/>
                                  </p:stCondLst>
                                  <p:childTnLst>
                                    <p:set>
                                      <p:cBhvr>
                                        <p:cTn id="1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Approximating at intermediate values of </a:t>
            </a:r>
            <a:r>
              <a:rPr lang="en-US" i="1" dirty="0">
                <a:latin typeface="Times New Roman" panose="02020603050405020304" pitchFamily="18" charset="0"/>
              </a:rPr>
              <a:t>t</a:t>
            </a:r>
            <a:endParaRPr lang="en-US"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p:txBody>
          <a:bodyPr/>
          <a:lstStyle/>
          <a:p>
            <a:r>
              <a:rPr lang="en-US" dirty="0"/>
              <a:t>Suppose we want to approximate the solution at some point</a:t>
            </a:r>
          </a:p>
          <a:p>
            <a:pPr marL="0" indent="0" algn="ctr">
              <a:buNone/>
            </a:pP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&lt; </a:t>
            </a:r>
            <a:r>
              <a:rPr lang="en-US" i="1" dirty="0">
                <a:latin typeface="Times New Roman" panose="02020603050405020304" pitchFamily="18" charset="0"/>
              </a:rPr>
              <a:t>t</a:t>
            </a:r>
            <a:r>
              <a:rPr lang="en-US" dirty="0">
                <a:latin typeface="Times New Roman" panose="02020603050405020304" pitchFamily="18" charset="0"/>
              </a:rPr>
              <a:t> &lt; </a:t>
            </a:r>
            <a:r>
              <a:rPr lang="en-US" i="1" dirty="0" err="1">
                <a:latin typeface="Times New Roman" panose="02020603050405020304" pitchFamily="18" charset="0"/>
              </a:rPr>
              <a:t>t</a:t>
            </a:r>
            <a:r>
              <a:rPr lang="en-US" i="1" baseline="-25000" dirty="0" err="1">
                <a:latin typeface="Times New Roman" panose="02020603050405020304" pitchFamily="18" charset="0"/>
              </a:rPr>
              <a:t>k</a:t>
            </a:r>
            <a:endParaRPr lang="en-US" i="1" baseline="-25000" dirty="0">
              <a:latin typeface="Times New Roman" panose="02020603050405020304" pitchFamily="18" charset="0"/>
            </a:endParaRPr>
          </a:p>
          <a:p>
            <a:pPr lvl="1"/>
            <a:r>
              <a:rPr lang="en-US" dirty="0"/>
              <a:t>Do we find the interpolating linear polynomial between</a:t>
            </a:r>
          </a:p>
          <a:p>
            <a:pPr marL="0" indent="0" algn="ctr">
              <a:buNone/>
            </a:pP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dirty="0"/>
              <a:t>and</a:t>
            </a:r>
            <a:r>
              <a:rPr lang="en-US" dirty="0">
                <a:latin typeface="Times New Roman" panose="02020603050405020304" pitchFamily="18" charset="0"/>
              </a:rPr>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a:t>
            </a:r>
          </a:p>
          <a:p>
            <a:pPr lvl="1"/>
            <a:r>
              <a:rPr lang="en-US" dirty="0"/>
              <a:t>Do we find the interpolating cubic polynomial between</a:t>
            </a:r>
          </a:p>
          <a:p>
            <a:pPr marL="0" indent="0" algn="ctr">
              <a:buNone/>
            </a:pP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dirty="0"/>
              <a:t>and</a:t>
            </a:r>
            <a:r>
              <a:rPr lang="en-US" dirty="0">
                <a:latin typeface="Times New Roman" panose="02020603050405020304" pitchFamily="18" charset="0"/>
              </a:rPr>
              <a:t> (</a:t>
            </a:r>
            <a:r>
              <a:rPr lang="en-US" i="1" dirty="0">
                <a:latin typeface="Times New Roman" panose="02020603050405020304" pitchFamily="18" charset="0"/>
              </a:rPr>
              <a:t>t</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a:t>
            </a:r>
            <a:endParaRPr lang="en-US" dirty="0">
              <a:latin typeface="Times New Roman" panose="02020603050405020304" pitchFamily="18" charset="0"/>
            </a:endParaRPr>
          </a:p>
          <a:p>
            <a:pPr marL="0" indent="0" algn="ctr">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8</a:t>
            </a:fld>
            <a:endParaRPr lang="en-CA"/>
          </a:p>
        </p:txBody>
      </p:sp>
      <p:pic>
        <p:nvPicPr>
          <p:cNvPr id="46" name="Picture 45">
            <a:extLst>
              <a:ext uri="{FF2B5EF4-FFF2-40B4-BE49-F238E27FC236}">
                <a16:creationId xmlns:a16="http://schemas.microsoft.com/office/drawing/2014/main" id="{E3DA0CCD-7ADD-4430-B117-368B5EAC182F}"/>
              </a:ext>
            </a:extLst>
          </p:cNvPr>
          <p:cNvPicPr>
            <a:picLocks noChangeAspect="1"/>
          </p:cNvPicPr>
          <p:nvPr/>
        </p:nvPicPr>
        <p:blipFill>
          <a:blip r:embed="rId3"/>
          <a:stretch>
            <a:fillRect/>
          </a:stretch>
        </p:blipFill>
        <p:spPr>
          <a:xfrm>
            <a:off x="1065097" y="4458800"/>
            <a:ext cx="6419850" cy="2057400"/>
          </a:xfrm>
          <a:prstGeom prst="rect">
            <a:avLst/>
          </a:prstGeom>
        </p:spPr>
      </p:pic>
      <p:sp>
        <p:nvSpPr>
          <p:cNvPr id="47" name="Oval 46">
            <a:extLst>
              <a:ext uri="{FF2B5EF4-FFF2-40B4-BE49-F238E27FC236}">
                <a16:creationId xmlns:a16="http://schemas.microsoft.com/office/drawing/2014/main" id="{A1AF24E6-E011-4841-A8C1-CF9577A31157}"/>
              </a:ext>
            </a:extLst>
          </p:cNvPr>
          <p:cNvSpPr/>
          <p:nvPr/>
        </p:nvSpPr>
        <p:spPr>
          <a:xfrm>
            <a:off x="1579489" y="457177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46F6633-1EF6-44F2-9838-F24FB6B98F31}"/>
              </a:ext>
            </a:extLst>
          </p:cNvPr>
          <p:cNvSpPr/>
          <p:nvPr/>
        </p:nvSpPr>
        <p:spPr>
          <a:xfrm>
            <a:off x="1731889" y="482483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9991F34-6CAF-4912-AA26-9A2C20B97F40}"/>
              </a:ext>
            </a:extLst>
          </p:cNvPr>
          <p:cNvSpPr/>
          <p:nvPr/>
        </p:nvSpPr>
        <p:spPr>
          <a:xfrm>
            <a:off x="1884289" y="521213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C94F298-41E6-40E4-BBE1-738DFC2785A8}"/>
              </a:ext>
            </a:extLst>
          </p:cNvPr>
          <p:cNvSpPr/>
          <p:nvPr/>
        </p:nvSpPr>
        <p:spPr>
          <a:xfrm>
            <a:off x="2036689" y="558264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85673BA-7DB6-4E2B-8E8F-9C7EEC08641C}"/>
              </a:ext>
            </a:extLst>
          </p:cNvPr>
          <p:cNvSpPr/>
          <p:nvPr/>
        </p:nvSpPr>
        <p:spPr>
          <a:xfrm>
            <a:off x="2189089" y="59028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7968583-C933-4FCD-B774-467FB427E9E8}"/>
              </a:ext>
            </a:extLst>
          </p:cNvPr>
          <p:cNvSpPr/>
          <p:nvPr/>
        </p:nvSpPr>
        <p:spPr>
          <a:xfrm>
            <a:off x="2341489" y="6147504"/>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DB86DEE-958A-4DD1-82A8-7B89784523FA}"/>
              </a:ext>
            </a:extLst>
          </p:cNvPr>
          <p:cNvSpPr/>
          <p:nvPr/>
        </p:nvSpPr>
        <p:spPr>
          <a:xfrm>
            <a:off x="2493889" y="628312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D4DA3F-DCD2-4FAC-9018-FB81BF5A341B}"/>
              </a:ext>
            </a:extLst>
          </p:cNvPr>
          <p:cNvSpPr/>
          <p:nvPr/>
        </p:nvSpPr>
        <p:spPr>
          <a:xfrm>
            <a:off x="2646289" y="634324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E6B7A08-595A-46F0-9388-3A01956BC552}"/>
              </a:ext>
            </a:extLst>
          </p:cNvPr>
          <p:cNvSpPr/>
          <p:nvPr/>
        </p:nvSpPr>
        <p:spPr>
          <a:xfrm>
            <a:off x="2798689" y="633625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321C505-B40B-4886-A509-5BBBF9AB5BC3}"/>
              </a:ext>
            </a:extLst>
          </p:cNvPr>
          <p:cNvSpPr/>
          <p:nvPr/>
        </p:nvSpPr>
        <p:spPr>
          <a:xfrm>
            <a:off x="2951089" y="630409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7FEBCA9-D8FD-49B6-A351-64D45FDED397}"/>
              </a:ext>
            </a:extLst>
          </p:cNvPr>
          <p:cNvSpPr/>
          <p:nvPr/>
        </p:nvSpPr>
        <p:spPr>
          <a:xfrm>
            <a:off x="3103489" y="624677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FF9F715-B165-4DDC-8333-6546D73C9F24}"/>
              </a:ext>
            </a:extLst>
          </p:cNvPr>
          <p:cNvSpPr/>
          <p:nvPr/>
        </p:nvSpPr>
        <p:spPr>
          <a:xfrm>
            <a:off x="3255889" y="618105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FD09406-BC6D-4B69-AEC7-85D3EA08D73F}"/>
              </a:ext>
            </a:extLst>
          </p:cNvPr>
          <p:cNvSpPr/>
          <p:nvPr/>
        </p:nvSpPr>
        <p:spPr>
          <a:xfrm>
            <a:off x="3408289" y="613212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3E744A6-67F1-401F-9346-30A19791C682}"/>
              </a:ext>
            </a:extLst>
          </p:cNvPr>
          <p:cNvSpPr/>
          <p:nvPr/>
        </p:nvSpPr>
        <p:spPr>
          <a:xfrm>
            <a:off x="3560689" y="609996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FC61A85-2394-4926-A191-FFA8953A9BC7}"/>
              </a:ext>
            </a:extLst>
          </p:cNvPr>
          <p:cNvSpPr/>
          <p:nvPr/>
        </p:nvSpPr>
        <p:spPr>
          <a:xfrm>
            <a:off x="3713089" y="607619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AA74296-ABCE-4737-8EE7-7BF67389F1B3}"/>
              </a:ext>
            </a:extLst>
          </p:cNvPr>
          <p:cNvSpPr/>
          <p:nvPr/>
        </p:nvSpPr>
        <p:spPr>
          <a:xfrm>
            <a:off x="3865489" y="606081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7986621-9DCE-4830-B4E5-81987FB107F6}"/>
              </a:ext>
            </a:extLst>
          </p:cNvPr>
          <p:cNvSpPr/>
          <p:nvPr/>
        </p:nvSpPr>
        <p:spPr>
          <a:xfrm>
            <a:off x="4017889" y="603704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3BCC9AD-8B77-47DC-A854-754DA4CC9C90}"/>
              </a:ext>
            </a:extLst>
          </p:cNvPr>
          <p:cNvSpPr/>
          <p:nvPr/>
        </p:nvSpPr>
        <p:spPr>
          <a:xfrm>
            <a:off x="4170289" y="602166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D8D526D-7EDA-4690-A25C-761EB336F03E}"/>
              </a:ext>
            </a:extLst>
          </p:cNvPr>
          <p:cNvSpPr/>
          <p:nvPr/>
        </p:nvSpPr>
        <p:spPr>
          <a:xfrm>
            <a:off x="4322689" y="600628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0442E97-304B-4E43-8A66-8215686EC2E8}"/>
              </a:ext>
            </a:extLst>
          </p:cNvPr>
          <p:cNvSpPr/>
          <p:nvPr/>
        </p:nvSpPr>
        <p:spPr>
          <a:xfrm>
            <a:off x="4475089" y="599090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85A3EA6-5FBD-45A0-AAAD-50C7C0EE1724}"/>
              </a:ext>
            </a:extLst>
          </p:cNvPr>
          <p:cNvSpPr/>
          <p:nvPr/>
        </p:nvSpPr>
        <p:spPr>
          <a:xfrm>
            <a:off x="4627489" y="597552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A1FB827-F782-417F-B1EE-4B9169E2995F}"/>
              </a:ext>
            </a:extLst>
          </p:cNvPr>
          <p:cNvSpPr/>
          <p:nvPr/>
        </p:nvSpPr>
        <p:spPr>
          <a:xfrm>
            <a:off x="4779889" y="596853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5A65428-A493-423D-A1B2-E38E38396E64}"/>
              </a:ext>
            </a:extLst>
          </p:cNvPr>
          <p:cNvSpPr/>
          <p:nvPr/>
        </p:nvSpPr>
        <p:spPr>
          <a:xfrm>
            <a:off x="4932289" y="594476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F1628BB-2CAB-41F4-8099-A21FCF53CDBC}"/>
              </a:ext>
            </a:extLst>
          </p:cNvPr>
          <p:cNvSpPr/>
          <p:nvPr/>
        </p:nvSpPr>
        <p:spPr>
          <a:xfrm>
            <a:off x="5084689" y="593777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CC6F759-857D-4DD5-9A6A-46C62CC07D54}"/>
              </a:ext>
            </a:extLst>
          </p:cNvPr>
          <p:cNvSpPr/>
          <p:nvPr/>
        </p:nvSpPr>
        <p:spPr>
          <a:xfrm>
            <a:off x="5237089" y="593078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1376A57-96E3-4B01-9030-D579304EE1AA}"/>
              </a:ext>
            </a:extLst>
          </p:cNvPr>
          <p:cNvSpPr/>
          <p:nvPr/>
        </p:nvSpPr>
        <p:spPr>
          <a:xfrm>
            <a:off x="5389489" y="5923794"/>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3C28D3BF-182A-40A7-907E-7A92E0754B92}"/>
              </a:ext>
            </a:extLst>
          </p:cNvPr>
          <p:cNvSpPr/>
          <p:nvPr/>
        </p:nvSpPr>
        <p:spPr>
          <a:xfrm>
            <a:off x="5541889" y="591680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B49D269-177E-4F6B-BD6D-475A9A2E5AE3}"/>
              </a:ext>
            </a:extLst>
          </p:cNvPr>
          <p:cNvSpPr/>
          <p:nvPr/>
        </p:nvSpPr>
        <p:spPr>
          <a:xfrm>
            <a:off x="5694289" y="5909812"/>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681241B8-B234-4B48-A68E-582D18D45215}"/>
              </a:ext>
            </a:extLst>
          </p:cNvPr>
          <p:cNvSpPr/>
          <p:nvPr/>
        </p:nvSpPr>
        <p:spPr>
          <a:xfrm>
            <a:off x="5846689" y="5894432"/>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3F7FC989-F355-48CE-B6F0-E4BD412BDF68}"/>
              </a:ext>
            </a:extLst>
          </p:cNvPr>
          <p:cNvSpPr/>
          <p:nvPr/>
        </p:nvSpPr>
        <p:spPr>
          <a:xfrm>
            <a:off x="5999089" y="589583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4C963B0D-BCAB-4B8A-8987-1B99153088CC}"/>
              </a:ext>
            </a:extLst>
          </p:cNvPr>
          <p:cNvSpPr/>
          <p:nvPr/>
        </p:nvSpPr>
        <p:spPr>
          <a:xfrm>
            <a:off x="6151489" y="589722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92CB1DC-5C06-4D88-B4BA-98C8E02357D9}"/>
              </a:ext>
            </a:extLst>
          </p:cNvPr>
          <p:cNvSpPr/>
          <p:nvPr/>
        </p:nvSpPr>
        <p:spPr>
          <a:xfrm>
            <a:off x="6303889" y="589023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4608CAD-059E-4225-997B-E49350FF3E41}"/>
              </a:ext>
            </a:extLst>
          </p:cNvPr>
          <p:cNvSpPr/>
          <p:nvPr/>
        </p:nvSpPr>
        <p:spPr>
          <a:xfrm>
            <a:off x="6456289" y="588324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2CB4CAF-1A8D-4DC3-8BBE-A71F6BC9D882}"/>
              </a:ext>
            </a:extLst>
          </p:cNvPr>
          <p:cNvSpPr/>
          <p:nvPr/>
        </p:nvSpPr>
        <p:spPr>
          <a:xfrm>
            <a:off x="6608689" y="5884644"/>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7199CE3-75C3-4749-9F87-858326526E9F}"/>
              </a:ext>
            </a:extLst>
          </p:cNvPr>
          <p:cNvSpPr/>
          <p:nvPr/>
        </p:nvSpPr>
        <p:spPr>
          <a:xfrm>
            <a:off x="6761089" y="5869264"/>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8E884CD-7E9E-4508-B04F-8B95E90AF25D}"/>
              </a:ext>
            </a:extLst>
          </p:cNvPr>
          <p:cNvSpPr/>
          <p:nvPr/>
        </p:nvSpPr>
        <p:spPr>
          <a:xfrm>
            <a:off x="6913489" y="5870662"/>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D022A51-5CDD-4AFB-B43D-09AF96B41C8F}"/>
              </a:ext>
            </a:extLst>
          </p:cNvPr>
          <p:cNvSpPr/>
          <p:nvPr/>
        </p:nvSpPr>
        <p:spPr>
          <a:xfrm>
            <a:off x="7065889" y="586367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ACD3EA7D-8DA8-48A0-972E-9D6DC341B3D6}"/>
              </a:ext>
            </a:extLst>
          </p:cNvPr>
          <p:cNvSpPr/>
          <p:nvPr/>
        </p:nvSpPr>
        <p:spPr>
          <a:xfrm>
            <a:off x="7218289" y="586506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2143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Interpolating cubic polynomials</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229600" cy="5498869"/>
          </a:xfrm>
        </p:spPr>
        <p:txBody>
          <a:bodyPr/>
          <a:lstStyle/>
          <a:p>
            <a:r>
              <a:rPr lang="en-US" dirty="0"/>
              <a:t>Let’s implement this function</a:t>
            </a:r>
          </a:p>
          <a:p>
            <a:pPr lvl="1"/>
            <a:r>
              <a:rPr lang="en-US" dirty="0"/>
              <a:t>We assume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30000" dirty="0">
                <a:latin typeface="Times New Roman" panose="02020603050405020304" pitchFamily="18" charset="0"/>
              </a:rPr>
              <a:t> </a:t>
            </a:r>
            <a:r>
              <a:rPr lang="en-US" dirty="0">
                <a:latin typeface="Times New Roman" panose="02020603050405020304" pitchFamily="18" charset="0"/>
              </a:rPr>
              <a:t> –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a:latin typeface="Times New Roman" panose="02020603050405020304" pitchFamily="18" charset="0"/>
              </a:rPr>
              <a:t>h</a:t>
            </a:r>
            <a:endParaRPr lang="en-US" dirty="0">
              <a:latin typeface="Times New Roman" panose="02020603050405020304" pitchFamily="18" charset="0"/>
            </a:endParaRPr>
          </a:p>
          <a:p>
            <a:pPr marL="1257300" lvl="3" indent="0">
              <a:buNone/>
            </a:pPr>
            <a:r>
              <a:rPr lang="en-US" sz="1400" dirty="0">
                <a:latin typeface="Consolas" panose="020B0609020204030204" pitchFamily="49" charset="0"/>
              </a:rPr>
              <a:t>double ivp_interp_4pt( double t,</a:t>
            </a:r>
          </a:p>
          <a:p>
            <a:pPr marL="1257300" lvl="3" indent="0">
              <a:buNone/>
            </a:pPr>
            <a:r>
              <a:rPr lang="en-US" sz="1400" dirty="0">
                <a:latin typeface="Consolas" panose="020B0609020204030204" pitchFamily="49" charset="0"/>
              </a:rPr>
              <a:t>                       double </a:t>
            </a:r>
            <a:r>
              <a:rPr lang="en-US" sz="1400" dirty="0" err="1">
                <a:latin typeface="Consolas" panose="020B0609020204030204" pitchFamily="49" charset="0"/>
              </a:rPr>
              <a:t>ts</a:t>
            </a:r>
            <a:r>
              <a:rPr lang="en-US" sz="1400" dirty="0">
                <a:latin typeface="Consolas" panose="020B0609020204030204" pitchFamily="49" charset="0"/>
              </a:rPr>
              <a:t>[4],</a:t>
            </a:r>
          </a:p>
          <a:p>
            <a:pPr marL="1257300" lvl="3" indent="0">
              <a:buNone/>
            </a:pPr>
            <a:r>
              <a:rPr lang="en-US" sz="1400" dirty="0">
                <a:latin typeface="Consolas" panose="020B0609020204030204" pitchFamily="49" charset="0"/>
              </a:rPr>
              <a:t>                       double </a:t>
            </a:r>
            <a:r>
              <a:rPr lang="en-US" sz="1400" dirty="0" err="1">
                <a:latin typeface="Consolas" panose="020B0609020204030204" pitchFamily="49" charset="0"/>
              </a:rPr>
              <a:t>ys</a:t>
            </a:r>
            <a:r>
              <a:rPr lang="en-US" sz="1400" dirty="0">
                <a:latin typeface="Consolas" panose="020B0609020204030204" pitchFamily="49" charset="0"/>
              </a:rPr>
              <a:t>[4] ) {</a:t>
            </a:r>
          </a:p>
          <a:p>
            <a:pPr marL="1257300" lvl="3" indent="0">
              <a:buNone/>
            </a:pPr>
            <a:r>
              <a:rPr lang="en-US" sz="1400" dirty="0">
                <a:latin typeface="Consolas" panose="020B0609020204030204" pitchFamily="49" charset="0"/>
              </a:rPr>
              <a:t>    double s{ (t - (</a:t>
            </a:r>
            <a:r>
              <a:rPr lang="en-US" sz="1400" dirty="0" err="1">
                <a:latin typeface="Consolas" panose="020B0609020204030204" pitchFamily="49" charset="0"/>
              </a:rPr>
              <a:t>ts</a:t>
            </a:r>
            <a:r>
              <a:rPr lang="en-US" sz="1400" dirty="0">
                <a:latin typeface="Consolas" panose="020B0609020204030204" pitchFamily="49" charset="0"/>
              </a:rPr>
              <a:t>[1] + </a:t>
            </a:r>
            <a:r>
              <a:rPr lang="en-US" sz="1400" dirty="0" err="1">
                <a:latin typeface="Consolas" panose="020B0609020204030204" pitchFamily="49" charset="0"/>
              </a:rPr>
              <a:t>ts</a:t>
            </a:r>
            <a:r>
              <a:rPr lang="en-US" sz="1400" dirty="0">
                <a:latin typeface="Consolas" panose="020B0609020204030204" pitchFamily="49" charset="0"/>
              </a:rPr>
              <a:t>[2])/2.0)/(</a:t>
            </a:r>
            <a:r>
              <a:rPr lang="en-US" sz="1400" dirty="0" err="1">
                <a:latin typeface="Consolas" panose="020B0609020204030204" pitchFamily="49" charset="0"/>
              </a:rPr>
              <a:t>ts</a:t>
            </a:r>
            <a:r>
              <a:rPr lang="en-US" sz="1400" dirty="0">
                <a:latin typeface="Consolas" panose="020B0609020204030204" pitchFamily="49" charset="0"/>
              </a:rPr>
              <a:t>[2] - </a:t>
            </a:r>
            <a:r>
              <a:rPr lang="en-US" sz="1400" dirty="0" err="1">
                <a:latin typeface="Consolas" panose="020B0609020204030204" pitchFamily="49" charset="0"/>
              </a:rPr>
              <a:t>ts</a:t>
            </a:r>
            <a:r>
              <a:rPr lang="en-US" sz="1400" dirty="0">
                <a:latin typeface="Consolas" panose="020B0609020204030204" pitchFamily="49" charset="0"/>
              </a:rPr>
              <a:t>[1]) };</a:t>
            </a:r>
          </a:p>
          <a:p>
            <a:pPr marL="1257300" lvl="3" indent="0">
              <a:buNone/>
            </a:pPr>
            <a:r>
              <a:rPr lang="en-US" sz="1400" dirty="0">
                <a:latin typeface="Consolas" panose="020B0609020204030204" pitchFamily="49" charset="0"/>
              </a:rPr>
              <a:t>    assert( (-0.5 &lt;= s) &amp;&amp; (s &lt;= 0.5) );</a:t>
            </a:r>
          </a:p>
          <a:p>
            <a:pPr marL="1257300" lvl="3" indent="0">
              <a:buNone/>
            </a:pPr>
            <a:endParaRPr lang="en-US" sz="1400" dirty="0">
              <a:latin typeface="Consolas" panose="020B0609020204030204" pitchFamily="49" charset="0"/>
            </a:endParaRPr>
          </a:p>
          <a:p>
            <a:pPr marL="1257300" lvl="3" indent="0">
              <a:buNone/>
            </a:pPr>
            <a:r>
              <a:rPr lang="en-US" sz="1400" dirty="0">
                <a:latin typeface="Consolas" panose="020B0609020204030204" pitchFamily="49" charset="0"/>
              </a:rPr>
              <a:t>    double diff30{ </a:t>
            </a:r>
            <a:r>
              <a:rPr lang="en-US" sz="1400" dirty="0" err="1">
                <a:latin typeface="Consolas" panose="020B0609020204030204" pitchFamily="49" charset="0"/>
              </a:rPr>
              <a:t>ys</a:t>
            </a:r>
            <a:r>
              <a:rPr lang="en-US" sz="1400" dirty="0">
                <a:latin typeface="Consolas" panose="020B0609020204030204" pitchFamily="49" charset="0"/>
              </a:rPr>
              <a:t>[3] - </a:t>
            </a:r>
            <a:r>
              <a:rPr lang="en-US" sz="1400" dirty="0" err="1">
                <a:latin typeface="Consolas" panose="020B0609020204030204" pitchFamily="49" charset="0"/>
              </a:rPr>
              <a:t>ys</a:t>
            </a:r>
            <a:r>
              <a:rPr lang="en-US" sz="1400" dirty="0">
                <a:latin typeface="Consolas" panose="020B0609020204030204" pitchFamily="49" charset="0"/>
              </a:rPr>
              <a:t>[0] };</a:t>
            </a:r>
          </a:p>
          <a:p>
            <a:pPr marL="1257300" lvl="3" indent="0">
              <a:buNone/>
            </a:pPr>
            <a:r>
              <a:rPr lang="en-US" sz="1400" dirty="0">
                <a:latin typeface="Consolas" panose="020B0609020204030204" pitchFamily="49" charset="0"/>
              </a:rPr>
              <a:t>    double  sum30{ </a:t>
            </a:r>
            <a:r>
              <a:rPr lang="en-US" sz="1400" dirty="0" err="1">
                <a:latin typeface="Consolas" panose="020B0609020204030204" pitchFamily="49" charset="0"/>
              </a:rPr>
              <a:t>ys</a:t>
            </a:r>
            <a:r>
              <a:rPr lang="en-US" sz="1400" dirty="0">
                <a:latin typeface="Consolas" panose="020B0609020204030204" pitchFamily="49" charset="0"/>
              </a:rPr>
              <a:t>[3] + </a:t>
            </a:r>
            <a:r>
              <a:rPr lang="en-US" sz="1400" dirty="0" err="1">
                <a:latin typeface="Consolas" panose="020B0609020204030204" pitchFamily="49" charset="0"/>
              </a:rPr>
              <a:t>ys</a:t>
            </a:r>
            <a:r>
              <a:rPr lang="en-US" sz="1400" dirty="0">
                <a:latin typeface="Consolas" panose="020B0609020204030204" pitchFamily="49" charset="0"/>
              </a:rPr>
              <a:t>[0] };</a:t>
            </a:r>
          </a:p>
          <a:p>
            <a:pPr marL="1257300" lvl="3" indent="0">
              <a:buNone/>
            </a:pPr>
            <a:r>
              <a:rPr lang="en-US" sz="1400" dirty="0">
                <a:latin typeface="Consolas" panose="020B0609020204030204" pitchFamily="49" charset="0"/>
              </a:rPr>
              <a:t>    double diff21{ </a:t>
            </a:r>
            <a:r>
              <a:rPr lang="en-US" sz="1400" dirty="0" err="1">
                <a:latin typeface="Consolas" panose="020B0609020204030204" pitchFamily="49" charset="0"/>
              </a:rPr>
              <a:t>ys</a:t>
            </a:r>
            <a:r>
              <a:rPr lang="en-US" sz="1400" dirty="0">
                <a:latin typeface="Consolas" panose="020B0609020204030204" pitchFamily="49" charset="0"/>
              </a:rPr>
              <a:t>[2] - </a:t>
            </a:r>
            <a:r>
              <a:rPr lang="en-US" sz="1400" dirty="0" err="1">
                <a:latin typeface="Consolas" panose="020B0609020204030204" pitchFamily="49" charset="0"/>
              </a:rPr>
              <a:t>ys</a:t>
            </a:r>
            <a:r>
              <a:rPr lang="en-US" sz="1400" dirty="0">
                <a:latin typeface="Consolas" panose="020B0609020204030204" pitchFamily="49" charset="0"/>
              </a:rPr>
              <a:t>[1] };</a:t>
            </a:r>
          </a:p>
          <a:p>
            <a:pPr marL="1257300" lvl="3" indent="0">
              <a:buNone/>
            </a:pPr>
            <a:r>
              <a:rPr lang="en-US" sz="1400" dirty="0">
                <a:latin typeface="Consolas" panose="020B0609020204030204" pitchFamily="49" charset="0"/>
              </a:rPr>
              <a:t>    double  sum21{ </a:t>
            </a:r>
            <a:r>
              <a:rPr lang="en-US" sz="1400" dirty="0" err="1">
                <a:latin typeface="Consolas" panose="020B0609020204030204" pitchFamily="49" charset="0"/>
              </a:rPr>
              <a:t>ys</a:t>
            </a:r>
            <a:r>
              <a:rPr lang="en-US" sz="1400" dirty="0">
                <a:latin typeface="Consolas" panose="020B0609020204030204" pitchFamily="49" charset="0"/>
              </a:rPr>
              <a:t>[2] + </a:t>
            </a:r>
            <a:r>
              <a:rPr lang="en-US" sz="1400" dirty="0" err="1">
                <a:latin typeface="Consolas" panose="020B0609020204030204" pitchFamily="49" charset="0"/>
              </a:rPr>
              <a:t>ys</a:t>
            </a:r>
            <a:r>
              <a:rPr lang="en-US" sz="1400" dirty="0">
                <a:latin typeface="Consolas" panose="020B0609020204030204" pitchFamily="49" charset="0"/>
              </a:rPr>
              <a:t>[1] };</a:t>
            </a:r>
          </a:p>
          <a:p>
            <a:pPr marL="1257300" lvl="3" indent="0">
              <a:buNone/>
            </a:pPr>
            <a:endParaRPr lang="en-US" sz="1400" dirty="0">
              <a:latin typeface="Consolas" panose="020B0609020204030204" pitchFamily="49" charset="0"/>
            </a:endParaRPr>
          </a:p>
          <a:p>
            <a:pPr marL="1257300" lvl="3" indent="0">
              <a:buNone/>
            </a:pPr>
            <a:r>
              <a:rPr lang="en-US" sz="1400" dirty="0">
                <a:latin typeface="Consolas" panose="020B0609020204030204" pitchFamily="49" charset="0"/>
              </a:rPr>
              <a:t>    return (</a:t>
            </a:r>
          </a:p>
          <a:p>
            <a:pPr marL="1257300" lvl="3" indent="0">
              <a:buNone/>
            </a:pPr>
            <a:r>
              <a:rPr lang="en-US" sz="1400" dirty="0">
                <a:latin typeface="Consolas" panose="020B0609020204030204" pitchFamily="49" charset="0"/>
              </a:rPr>
              <a:t>        (</a:t>
            </a:r>
          </a:p>
          <a:p>
            <a:pPr marL="1257300" lvl="3" indent="0">
              <a:buNone/>
            </a:pPr>
            <a:r>
              <a:rPr lang="en-US" sz="1400" dirty="0">
                <a:latin typeface="Consolas" panose="020B0609020204030204" pitchFamily="49" charset="0"/>
              </a:rPr>
              <a:t>            (diff30/6.0 - diff21/2.0)*s + (sum30 - sum21)/4.0</a:t>
            </a:r>
          </a:p>
          <a:p>
            <a:pPr marL="1257300" lvl="3" indent="0">
              <a:buNone/>
            </a:pPr>
            <a:r>
              <a:rPr lang="en-US" sz="1400" dirty="0">
                <a:latin typeface="Consolas" panose="020B0609020204030204" pitchFamily="49" charset="0"/>
              </a:rPr>
              <a:t>        )*s - diff30/24.0 + diff21*1.125</a:t>
            </a:r>
          </a:p>
          <a:p>
            <a:pPr marL="1257300" lvl="3" indent="0">
              <a:buNone/>
            </a:pPr>
            <a:r>
              <a:rPr lang="en-US" sz="1400" dirty="0">
                <a:latin typeface="Consolas" panose="020B0609020204030204" pitchFamily="49" charset="0"/>
              </a:rPr>
              <a:t>    )*s - sum30/16.0 + sum21*0.5625;</a:t>
            </a:r>
          </a:p>
          <a:p>
            <a:pPr marL="1257300" lvl="3" indent="0">
              <a:buNone/>
            </a:pPr>
            <a:r>
              <a:rPr lang="en-US" sz="1400" dirty="0">
                <a:latin typeface="Consolas" panose="020B0609020204030204" pitchFamily="49" charset="0"/>
              </a:rPr>
              <a:t>}</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11" name="Object 10">
            <a:extLst>
              <a:ext uri="{FF2B5EF4-FFF2-40B4-BE49-F238E27FC236}">
                <a16:creationId xmlns:a16="http://schemas.microsoft.com/office/drawing/2014/main" id="{8527ACC4-AED7-42DF-87F6-AB71103A71A1}"/>
              </a:ext>
            </a:extLst>
          </p:cNvPr>
          <p:cNvGraphicFramePr>
            <a:graphicFrameLocks noChangeAspect="1"/>
          </p:cNvGraphicFramePr>
          <p:nvPr>
            <p:extLst>
              <p:ext uri="{D42A27DB-BD31-4B8C-83A1-F6EECF244321}">
                <p14:modId xmlns:p14="http://schemas.microsoft.com/office/powerpoint/2010/main" val="2541973040"/>
              </p:ext>
            </p:extLst>
          </p:nvPr>
        </p:nvGraphicFramePr>
        <p:xfrm>
          <a:off x="5374216" y="1215585"/>
          <a:ext cx="3363925" cy="1242448"/>
        </p:xfrm>
        <a:graphic>
          <a:graphicData uri="http://schemas.openxmlformats.org/presentationml/2006/ole">
            <mc:AlternateContent xmlns:mc="http://schemas.openxmlformats.org/markup-compatibility/2006">
              <mc:Choice xmlns:v="urn:schemas-microsoft-com:vml" Requires="v">
                <p:oleObj name="Equation" r:id="rId3" imgW="2527200" imgH="939600" progId="Equation.DSMT4">
                  <p:embed/>
                </p:oleObj>
              </mc:Choice>
              <mc:Fallback>
                <p:oleObj name="Equation" r:id="rId3" imgW="2527200" imgH="939600" progId="Equation.DSMT4">
                  <p:embed/>
                  <p:pic>
                    <p:nvPicPr>
                      <p:cNvPr id="11" name="Object 10">
                        <a:extLst>
                          <a:ext uri="{FF2B5EF4-FFF2-40B4-BE49-F238E27FC236}">
                            <a16:creationId xmlns:a16="http://schemas.microsoft.com/office/drawing/2014/main" id="{8527ACC4-AED7-42DF-87F6-AB71103A71A1}"/>
                          </a:ext>
                        </a:extLst>
                      </p:cNvPr>
                      <p:cNvPicPr/>
                      <p:nvPr/>
                    </p:nvPicPr>
                    <p:blipFill>
                      <a:blip r:embed="rId4"/>
                      <a:stretch>
                        <a:fillRect/>
                      </a:stretch>
                    </p:blipFill>
                    <p:spPr>
                      <a:xfrm>
                        <a:off x="5374216" y="1215585"/>
                        <a:ext cx="3363925" cy="124244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8989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22.1|40.1|54.4"/>
</p:tagLst>
</file>

<file path=ppt/tags/tag10.xml><?xml version="1.0" encoding="utf-8"?>
<p:tagLst xmlns:a="http://schemas.openxmlformats.org/drawingml/2006/main" xmlns:r="http://schemas.openxmlformats.org/officeDocument/2006/relationships" xmlns:p="http://schemas.openxmlformats.org/presentationml/2006/main">
  <p:tag name="TIMING" val="|19.9|19.2|9.2"/>
</p:tagLst>
</file>

<file path=ppt/tags/tag11.xml><?xml version="1.0" encoding="utf-8"?>
<p:tagLst xmlns:a="http://schemas.openxmlformats.org/drawingml/2006/main" xmlns:r="http://schemas.openxmlformats.org/officeDocument/2006/relationships" xmlns:p="http://schemas.openxmlformats.org/presentationml/2006/main">
  <p:tag name="TIMING" val="|19.9|19.2|9.2"/>
</p:tagLst>
</file>

<file path=ppt/tags/tag12.xml><?xml version="1.0" encoding="utf-8"?>
<p:tagLst xmlns:a="http://schemas.openxmlformats.org/drawingml/2006/main" xmlns:r="http://schemas.openxmlformats.org/officeDocument/2006/relationships" xmlns:p="http://schemas.openxmlformats.org/presentationml/2006/main">
  <p:tag name="TIMING" val="|19.9|19.2|9.2"/>
</p:tagLst>
</file>

<file path=ppt/tags/tag13.xml><?xml version="1.0" encoding="utf-8"?>
<p:tagLst xmlns:a="http://schemas.openxmlformats.org/drawingml/2006/main" xmlns:r="http://schemas.openxmlformats.org/officeDocument/2006/relationships" xmlns:p="http://schemas.openxmlformats.org/presentationml/2006/main">
  <p:tag name="TIMING" val="|30.3|5.6|7.8|4.7"/>
</p:tagLst>
</file>

<file path=ppt/tags/tag14.xml><?xml version="1.0" encoding="utf-8"?>
<p:tagLst xmlns:a="http://schemas.openxmlformats.org/drawingml/2006/main" xmlns:r="http://schemas.openxmlformats.org/officeDocument/2006/relationships" xmlns:p="http://schemas.openxmlformats.org/presentationml/2006/main">
  <p:tag name="TIMING" val="|12.4|7.5|6.3|12|8.9"/>
</p:tagLst>
</file>

<file path=ppt/tags/tag15.xml><?xml version="1.0" encoding="utf-8"?>
<p:tagLst xmlns:a="http://schemas.openxmlformats.org/drawingml/2006/main" xmlns:r="http://schemas.openxmlformats.org/officeDocument/2006/relationships" xmlns:p="http://schemas.openxmlformats.org/presentationml/2006/main">
  <p:tag name="TIMING" val="|5.6|2.4|4.5|16.8|11.7|6.8|6.3|5.4"/>
</p:tagLst>
</file>

<file path=ppt/tags/tag16.xml><?xml version="1.0" encoding="utf-8"?>
<p:tagLst xmlns:a="http://schemas.openxmlformats.org/drawingml/2006/main" xmlns:r="http://schemas.openxmlformats.org/officeDocument/2006/relationships" xmlns:p="http://schemas.openxmlformats.org/presentationml/2006/main">
  <p:tag name="TIMING" val="|8.8|4.1|3.2|2.8|2.9|2.6|3|3.8"/>
</p:tagLst>
</file>

<file path=ppt/tags/tag17.xml><?xml version="1.0" encoding="utf-8"?>
<p:tagLst xmlns:a="http://schemas.openxmlformats.org/drawingml/2006/main" xmlns:r="http://schemas.openxmlformats.org/officeDocument/2006/relationships" xmlns:p="http://schemas.openxmlformats.org/presentationml/2006/main">
  <p:tag name="TIMING" val="|5.5|120.2"/>
</p:tagLst>
</file>

<file path=ppt/tags/tag18.xml><?xml version="1.0" encoding="utf-8"?>
<p:tagLst xmlns:a="http://schemas.openxmlformats.org/drawingml/2006/main" xmlns:r="http://schemas.openxmlformats.org/officeDocument/2006/relationships" xmlns:p="http://schemas.openxmlformats.org/presentationml/2006/main">
  <p:tag name="TIMING" val="|34.7|9.3|11.2|42.2|6.5|27.8|30.3"/>
</p:tagLst>
</file>

<file path=ppt/tags/tag19.xml><?xml version="1.0" encoding="utf-8"?>
<p:tagLst xmlns:a="http://schemas.openxmlformats.org/drawingml/2006/main" xmlns:r="http://schemas.openxmlformats.org/officeDocument/2006/relationships" xmlns:p="http://schemas.openxmlformats.org/presentationml/2006/main">
  <p:tag name="TIMING" val="|10.3|5.9|6.2|3.5|14.1|6|15.4|43.1|11.3"/>
</p:tagLst>
</file>

<file path=ppt/tags/tag2.xml><?xml version="1.0" encoding="utf-8"?>
<p:tagLst xmlns:a="http://schemas.openxmlformats.org/drawingml/2006/main" xmlns:r="http://schemas.openxmlformats.org/officeDocument/2006/relationships" xmlns:p="http://schemas.openxmlformats.org/presentationml/2006/main">
  <p:tag name="TIMING" val="|13.7|20.7|11|22.7"/>
</p:tagLst>
</file>

<file path=ppt/tags/tag20.xml><?xml version="1.0" encoding="utf-8"?>
<p:tagLst xmlns:a="http://schemas.openxmlformats.org/drawingml/2006/main" xmlns:r="http://schemas.openxmlformats.org/officeDocument/2006/relationships" xmlns:p="http://schemas.openxmlformats.org/presentationml/2006/main">
  <p:tag name="TIMING" val="|32.9"/>
</p:tagLst>
</file>

<file path=ppt/tags/tag3.xml><?xml version="1.0" encoding="utf-8"?>
<p:tagLst xmlns:a="http://schemas.openxmlformats.org/drawingml/2006/main" xmlns:r="http://schemas.openxmlformats.org/officeDocument/2006/relationships" xmlns:p="http://schemas.openxmlformats.org/presentationml/2006/main">
  <p:tag name="TIMING" val="|8.5|28.2"/>
</p:tagLst>
</file>

<file path=ppt/tags/tag4.xml><?xml version="1.0" encoding="utf-8"?>
<p:tagLst xmlns:a="http://schemas.openxmlformats.org/drawingml/2006/main" xmlns:r="http://schemas.openxmlformats.org/officeDocument/2006/relationships" xmlns:p="http://schemas.openxmlformats.org/presentationml/2006/main">
  <p:tag name="TIMING" val="|6.7|7.3|23.1|14.5|7.1|22.2|17.9"/>
</p:tagLst>
</file>

<file path=ppt/tags/tag5.xml><?xml version="1.0" encoding="utf-8"?>
<p:tagLst xmlns:a="http://schemas.openxmlformats.org/drawingml/2006/main" xmlns:r="http://schemas.openxmlformats.org/officeDocument/2006/relationships" xmlns:p="http://schemas.openxmlformats.org/presentationml/2006/main">
  <p:tag name="TIMING" val="|15.1|12.9|9.1|8.5|13.3|4.5"/>
</p:tagLst>
</file>

<file path=ppt/tags/tag6.xml><?xml version="1.0" encoding="utf-8"?>
<p:tagLst xmlns:a="http://schemas.openxmlformats.org/drawingml/2006/main" xmlns:r="http://schemas.openxmlformats.org/officeDocument/2006/relationships" xmlns:p="http://schemas.openxmlformats.org/presentationml/2006/main">
  <p:tag name="TIMING" val="|30.4|24.2"/>
</p:tagLst>
</file>

<file path=ppt/tags/tag7.xml><?xml version="1.0" encoding="utf-8"?>
<p:tagLst xmlns:a="http://schemas.openxmlformats.org/drawingml/2006/main" xmlns:r="http://schemas.openxmlformats.org/officeDocument/2006/relationships" xmlns:p="http://schemas.openxmlformats.org/presentationml/2006/main">
  <p:tag name="TIMING" val="|34.4|11.9|33.4"/>
</p:tagLst>
</file>

<file path=ppt/tags/tag8.xml><?xml version="1.0" encoding="utf-8"?>
<p:tagLst xmlns:a="http://schemas.openxmlformats.org/drawingml/2006/main" xmlns:r="http://schemas.openxmlformats.org/officeDocument/2006/relationships" xmlns:p="http://schemas.openxmlformats.org/presentationml/2006/main">
  <p:tag name="TIMING" val="|37.1|6.5|10.5|7.4|8.7|10.4|16.9|12.3"/>
</p:tagLst>
</file>

<file path=ppt/tags/tag9.xml><?xml version="1.0" encoding="utf-8"?>
<p:tagLst xmlns:a="http://schemas.openxmlformats.org/drawingml/2006/main" xmlns:r="http://schemas.openxmlformats.org/officeDocument/2006/relationships" xmlns:p="http://schemas.openxmlformats.org/presentationml/2006/main">
  <p:tag name="TIMING" val="|37.1|6.5|10.5|7.4|8.7|10.4|16.9|1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101718</TotalTime>
  <Words>2009</Words>
  <Application>Microsoft Office PowerPoint</Application>
  <PresentationFormat>On-screen Show (4:3)</PresentationFormat>
  <Paragraphs>275</Paragraphs>
  <Slides>26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Bookman Old Style</vt:lpstr>
      <vt:lpstr>Calibri</vt:lpstr>
      <vt:lpstr>Cambria</vt:lpstr>
      <vt:lpstr>Consolas</vt:lpstr>
      <vt:lpstr>Constantia</vt:lpstr>
      <vt:lpstr>Georgia</vt:lpstr>
      <vt:lpstr>Times New Roman</vt:lpstr>
      <vt:lpstr>Office Theme</vt:lpstr>
      <vt:lpstr>Equation</vt:lpstr>
      <vt:lpstr>Approximating solutions to initial-value problems</vt:lpstr>
      <vt:lpstr>Introduction</vt:lpstr>
      <vt:lpstr>Initial-value problems</vt:lpstr>
      <vt:lpstr>Initial-value problems</vt:lpstr>
      <vt:lpstr>Solutions to ivps</vt:lpstr>
      <vt:lpstr>Approximate solutions to ivps</vt:lpstr>
      <vt:lpstr>Approximate solutions to ivps</vt:lpstr>
      <vt:lpstr>Approximating at intermediate values of t</vt:lpstr>
      <vt:lpstr>Interpolating cubic polynomials</vt:lpstr>
      <vt:lpstr>Splines</vt:lpstr>
      <vt:lpstr>Splines</vt:lpstr>
      <vt:lpstr>Splines</vt:lpstr>
      <vt:lpstr>Splines</vt:lpstr>
      <vt:lpstr>Splines</vt:lpstr>
      <vt:lpstr>Splines</vt:lpstr>
      <vt:lpstr>Approximating at intermediate values of t</vt:lpstr>
      <vt:lpstr>Approximating at intermediate values of t</vt:lpstr>
      <vt:lpstr>Approximating at intermediate values of t</vt:lpstr>
      <vt:lpstr>Approximating at intermediate values of t</vt:lpstr>
      <vt:lpstr>Our approach</vt:lpstr>
      <vt:lpstr>Looking ahead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1709</cp:revision>
  <dcterms:created xsi:type="dcterms:W3CDTF">2020-04-30T19:27:29Z</dcterms:created>
  <dcterms:modified xsi:type="dcterms:W3CDTF">2025-03-03T14:47:42Z</dcterms:modified>
</cp:coreProperties>
</file>